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notesMasterIdLst>
    <p:notesMasterId r:id="rId19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notesMaster" Target="notesMasters/notesMaster1.xml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1.xml"/><Relationship Id="rId2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Abertura: agradecer o IVIG e o prof. Fábio Bitencourt. Posicionamento em 1 frase: professor da UFF e pesquisador do próprio IVIG, trazendo as ferramentas digitais que apoiam a implementação de um plano diretor.
GLOSSÁRIO: IVIG/COPPE/UFRJ = Instituto Virtual Internacional de Mudanças Globais, do Instituto Alberto Luiz Coimbra de Pós-Graduação e Pesquisa de Engenharia (COPPE) da Universidade Federal do Rio de Janeiro. UFF = Universidade Federal Fluminense. PPGAd = Programa de Pós-Graduação (Mestrado) em Administração da UFF. MBA LOGEMP = MBA em Logística Empresarial e Gestão da Cadeia de Suprimentos.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Credencial dupla: rigor acadêmico (UFF + pesquisador do IVIG, casa anfitriã) e capacidade técnica de entrega. Não alongar: 40 segundos.
GLOSSÁRIO: UFF = Universidade Federal Fluminense. PPGAd = Programa de Pós-Graduação (Mestrado) em Administração da UFF. MBA LOGEMP = MBA em Logística Empresarial e Gestão da Cadeia de Suprimentos. IVIG/COPPE/UFRJ = Instituto Virtual Internacional de Mudanças Globais, do Instituto Alberto Luiz Coimbra de Pós-Graduação e Pesquisa de Engenharia (COPPE) da Universidade Federal do Rio de Janeiro. IA = Inteligência Artificial. LLM = modelo de linguagem de grande porte (a tecnologia do ChatGPT/Claude/GLM). RAG = Retrieval-Augmented Generation: a IA primeiro BUSCA trechos dos documentos oficiais e depois responde citando a fonte — por isso não inventa. TCU = Tribunal de Contas da União. ANTAQ = Agência Nacional de Transportes Aquaviários. SEAS-RJ = Secretaria de Estado do Ambiente e Sustentabilidade do RJ. DNIT = Departamento Nacional de Infraestrutura de Transportes. ALERJ = Assembleia Legislativa do Estado do RJ. API = interface que permite a um sistema consumir dados de outro. CSV/JSON = formatos abertos de arquivo de dados. QR code = código de barras 2D que abre um link pela câmera do celular. Dashboard = painel visual de indicadores.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Tom CUIDADOSO: o desafio é estrutural e nacional, não falha de quem veio antes — a plateia inclui gestores do município. Não repetir os números do diagnóstico (outras palestras do seminário já os apresentam); aqui só o essencial amarrado à oferta.
GLOSSÁRIO: Sanção = ato do prefeito que transforma o projeto aprovado pela Câmara em lei. Os 2 decretos da minuta (Regimento do CMDU, art. 223; Regulamento do FMDU, art. 224) têm prazo de 120 dias contados daí. CMDU = Conselho Municipal de Desenvolvimento Urbano (colegiado com poder de acompanhamento do plano). FMDU = Fundo Municipal de Desenvolvimento Urbano (recebe recursos como os da OODC). RCL = Receita Corrente Líquida. ZEIS = Zona Especial de Interesse Social (área destinada a habitação de interesse social). LUOS = Lei de Uso e Ocupação do Solo. LC = Lei Complementar.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 frase por card, sem jargão — o objetivo é a plateia entender que há um ferramental maduro por trás das 6 soluções que vêm a seguir.
GLOSSÁRIO: IA = Inteligência Artificial. LLM = modelo de linguagem de grande porte (a tecnologia do ChatGPT/Claude/GLM). RAG = Retrieval-Augmented Generation: a IA primeiro BUSCA trechos dos documentos oficiais e depois responde citando a fonte — por isso não inventa. API = interface que permite a um sistema consumir dados de outro. CSV/JSON = formatos abertos de arquivo de dados. QR code = código de barras 2D que abre um link pela câmera do celular. Dashboard = painel visual de indicadores. IBGE = Instituto Brasileiro de Geografia e Estatística. DataSUS = base de dados de saúde do Ministério da Saúde. SINISA = Sistema Nacional de Informações em Saneamento Básico (sucessor do SNIS). MTur = Ministério do Turismo. AdaptaBrasil = plataforma federal (MCTI) de riscos climáticos. SIG = Sistema de Informações Geográficas.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40s problema, 40s solução, 20s case. Anunciar a demo ao vivo. Estrutura: desafio (com dado do próprio diagnóstico quando houver) → solução nomeando a tecnologia → case em 1 frase.
GLOSSÁRIO: IA = Inteligência Artificial. LLM = modelo de linguagem de grande porte (a tecnologia do ChatGPT/Claude/GLM). RAG = Retrieval-Augmented Generation: a IA primeiro BUSCA trechos dos documentos oficiais e depois responde citando a fonte — por isso não inventa. TCU = Tribunal de Contas da União. ANTAQ = Agência Nacional de Transportes Aquaviários. SEAS-RJ = Secretaria de Estado do Ambiente e Sustentabilidade do RJ. DNIT = Departamento Nacional de Infraestrutura de Transportes. ALERJ = Assembleia Legislativa do Estado do RJ.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Cuidado com o tom: a dificuldade de acompanhar é ESTRUTURAL (equipes enxutas), nunca culpa de gestões. O semáforo é apoio, não fiscalização de pessoas. Estrutura: desafio (com dado do próprio diagnóstico quando houver) → solução nomeando a tecnologia → case em 1 frase.
GLOSSÁRIO: CMDU = Conselho Municipal de Desenvolvimento Urbano (colegiado com poder de acompanhamento do plano). FMDU = Fundo Municipal de Desenvolvimento Urbano (recebe recursos como os da OODC). RCL = Receita Corrente Líquida. IBGE = Instituto Brasileiro de Geografia e Estatística. DataSUS = base de dados de saúde do Ministério da Saúde. SINISA = Sistema Nacional de Informações em Saneamento Básico (sucessor do SNIS). MTur = Ministério do Turismo. AdaptaBrasil = plataforma federal (MCTI) de riscos climáticos. SIG = Sistema de Informações Geográficas. API = interface que permite a um sistema consumir dados de outro. CSV/JSON = formatos abertos de arquivo de dados. QR code = código de barras 2D que abre um link pela câmera do celular. Dashboard = painel visual de indicadores.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SIG é demanda registrada no próprio diagnóstico — estamos respondendo a uma necessidade que ELES identificaram. Estrutura: desafio (com dado do próprio diagnóstico quando houver) → solução nomeando a tecnologia → case em 1 frase.
GLOSSÁRIO: IBGE = Instituto Brasileiro de Geografia e Estatística. DataSUS = base de dados de saúde do Ministério da Saúde. SINISA = Sistema Nacional de Informações em Saneamento Básico (sucessor do SNIS). MTur = Ministério do Turismo. AdaptaBrasil = plataforma federal (MCTI) de riscos climáticos. SIG = Sistema de Informações Geográficas. API = interface que permite a um sistema consumir dados de outro. CSV/JSON = formatos abertos de arquivo de dados. QR code = código de barras 2D que abre um link pela câmera do celular. Dashboard = painel visual de indicadores.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Estrutura: desafio (com dado do próprio diagnóstico quando houver) → solução nomeando a tecnologia → case em 1 frase.
GLOSSÁRIO: CMDU = Conselho Municipal de Desenvolvimento Urbano (colegiado com poder de acompanhamento do plano). FMDU = Fundo Municipal de Desenvolvimento Urbano (recebe recursos como os da OODC). RCL = Receita Corrente Líquida. IA = Inteligência Artificial. LLM = modelo de linguagem de grande porte (a tecnologia do ChatGPT/Claude/GLM). RAG = Retrieval-Augmented Generation: a IA primeiro BUSCA trechos dos documentos oficiais e depois responde citando a fonte — por isso não inventa.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Estrutura: desafio (com dado do próprio diagnóstico quando houver) → solução nomeando a tecnologia → case em 1 frase.
GLOSSÁRIO: OODC = Outorga Onerosa do Direito de Construir: autorização para construir acima do Coeficiente de Aproveitamento (CA) básico, até o CA máximo, mediante contrapartida financeira ao município. OOAU = Outorga Onerosa de Alteração de Uso. TDC = Transferência do Direito de Construir. OUC = Operação Urbana Consorciada. PEUC = Parcelamento, Edificação ou Utilização Compulsórios (Estatuto da Cidade, Lei 10.257/2001, arts. 5º a 8º): instrumento que notifica o proprietário de imóvel ocioso em área com infraestrutura a dar uso a ele; descumprido, aplica-se IPTU progressivo no tempo (alíquota cresce ano a ano, até 15%) e, persistindo, desapropriação paga com títulos da dívida pública. EIV = Estudo de Impacto de Vizinhança: estudo prévio exigido de empreendimentos com potencial de impacto urbano (tráfego, sombra, ruído etc.). CMDU = Conselho Municipal de Desenvolvimento Urbano (colegiado com poder de acompanhamento do plano). FMDU = Fundo Municipal de Desenvolvimento Urbano (recebe recursos como os da OODC). RCL = Receita Corrente Líquida.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Estrutura: desafio (com dado do próprio diagnóstico quando houver) → solução nomeando a tecnologia → case em 1 frase.
GLOSSÁRIO: Cidade Esponja = urbanismo que absorve e infiltra a água da chuva (praças que alagam de propósito, pavimento permeável), reduzindo enchentes. SbN = Soluções baseadas na Natureza.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DEMO AO VIVO no site público: clicar na piraputanga (peixe-símbolo dos rios de Bonito), fazer as 3 perguntas (respostas levam 10 a 50 segundos — preencher o tempo comentando os trechos-fonte que aparecem). Convidar a plateia a perguntar do celular pelo QR. Plano B: app local; em último caso, vídeo gravado. O exemplo do card mostra o rigor: a IA aponta a divergência entre os documentos em vez de escondê-la.
GLOSSÁRIO: IA = Inteligência Artificial. LLM = modelo de linguagem de grande porte (a tecnologia do ChatGPT/Claude/GLM). RAG = Retrieval-Augmented Generation: a IA primeiro BUSCA trechos dos documentos oficiais e depois responde citando a fonte — por isso não inventa. PEUC = Parcelamento, Edificação ou Utilização Compulsórios (Estatuto da Cidade, Lei 10.257/2001, arts. 5º a 8º): instrumento que notifica o proprietário de imóvel ocioso em área com infraestrutura a dar uso a ele; descumprido, aplica-se IPTU progressivo no tempo (alíquota cresce ano a ano, até 15%) e, persistindo, desapropriação paga com títulos da dívida pública. OODC = Outorga Onerosa do Direito de Construir: autorização para construir acima do Coeficiente de Aproveitamento (CA) básico, até o CA máximo, mediante contrapartida financeira ao município. OOAU = Outorga Onerosa de Alteração de Uso. TDC = Transferência do Direito de Construir. OUC = Operação Urbana Consorciada. ZEIS = Zona Especial de Interesse Social (área destinada a habitação de interesse social). LUOS = Lei de Uso e Ocupação do Solo. LC = Lei Complementar. API = interface que permite a um sistema consumir dados de outro. CSV/JSON = formatos abertos de arquivo de dados. QR code = código de barras 2D que abre um link pela câmera do celular. Dashboard = painel visual de indicadores.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DEMO AO VIVO — roteiro: mapa (satélite, atrativos) → relógio (escolher uma data de sanção com a plateia) → semáforo → explorador (filtrar saneamento, baixar CSV na frente deles). O relógio: a minuta dá 120 dias para 2 decretos a partir da sanção; o simulador transforma o prazo em data concreta. Backup: vídeo gravado.
GLOSSÁRIO: Sanção = ato do prefeito que transforma o projeto aprovado pela Câmara em lei. Os 2 decretos da minuta (Regimento do CMDU, art. 223; Regulamento do FMDU, art. 224) têm prazo de 120 dias contados daí. OODC = Outorga Onerosa do Direito de Construir: autorização para construir acima do Coeficiente de Aproveitamento (CA) básico, até o CA máximo, mediante contrapartida financeira ao município. OOAU = Outorga Onerosa de Alteração de Uso. TDC = Transferência do Direito de Construir. OUC = Operação Urbana Consorciada. EIV = Estudo de Impacto de Vizinhança: estudo prévio exigido de empreendimentos com potencial de impacto urbano (tráfego, sombra, ruído etc.). ZEIS = Zona Especial de Interesse Social (área destinada a habitação de interesse social). LUOS = Lei de Uso e Ocupação do Solo. LC = Lei Complementar. IBGE = Instituto Brasileiro de Geografia e Estatística. DataSUS = base de dados de saúde do Ministério da Saúde. SINISA = Sistema Nacional de Informações em Saneamento Básico (sucessor do SNIS). MTur = Ministério do Turismo. AdaptaBrasil = plataforma federal (MCTI) de riscos climáticos. SIG = Sistema de Informações Geográficas. API = interface que permite a um sistema consumir dados de outro. CSV/JSON = formatos abertos de arquivo de dados. QR code = código de barras 2D que abre um link pela câmera do celular. Dashboard = painel visual de indicadores.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de confiança — responde às objeções não ditas (IA inventa? para onde vão os dados?). Tom sóbrio.
GLOSSÁRIO: IA = Inteligência Artificial. LLM = modelo de linguagem de grande porte (a tecnologia do ChatGPT/Claude/GLM). RAG = Retrieval-Augmented Generation: a IA primeiro BUSCA trechos dos documentos oficiais e depois responde citando a fonte — por isso não inventa. LGPD = Lei Geral de Proteção de Dados (Lei 13.709/2018) — regras para tratamento de dados pessoais, válidas também para prefeituras.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Oferta SUTIL — vocabulário de parceria. Não falar preço. Objetivo: sair com uma conversa técnica marcada.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 cardápio consolidado (fruto da consulta ao acervo). NÃO redetalhar os itens 1-3 (a plateia acabou de vê-los nas soluções e demos) — gastar os 60s nos cards 4, 5 e 6, que são os temas NOVOS deste slide (ambiente, turismo, captação). Sem preços.
GLOSSÁRIO: CMDU = Conselho Municipal de Desenvolvimento Urbano (colegiado com poder de acompanhamento do plano). FMDU = Fundo Municipal de Desenvolvimento Urbano (recebe recursos como os da OODC). RCL = Receita Corrente Líquida. IBGE = Instituto Brasileiro de Geografia e Estatística. DataSUS = base de dados de saúde do Ministério da Saúde. SINISA = Sistema Nacional de Informações em Saneamento Básico (sucessor do SNIS). MTur = Ministério do Turismo. AdaptaBrasil = plataforma federal (MCTI) de riscos climáticos. SIG = Sistema de Informações Geográficas. LGPD = Lei Geral de Proteção de Dados (Lei 13.709/2018) — regras para tratamento de dados pessoais, válidas também para prefeituras. API = interface que permite a um sistema consumir dados de outro. CSV/JSON = formatos abertos de arquivo de dados. QR code = código de barras 2D que abre um link pela câmera do celular. Dashboard = painel visual de indicadores.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Fechar com ação concreta e sem pressão.
GLOSSÁRIO: Sanção = ato do prefeito que transforma o projeto aprovado pela Câmara em lei. Os 2 decretos da minuta (Regimento do CMDU, art. 223; Regulamento do FMDU, art. 224) têm prazo de 120 dias contados daí. API = interface que permite a um sistema consumir dados de outro. CSV/JSON = formatos abertos de arquivo de dados. QR code = código de barras 2D que abre um link pela câmera do celular. Dashboard = painel visual de indicadores.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Contatos completos no slide. O QR leva ao observatório.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B4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737360"/>
            <a:ext cx="110916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9DC3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SEMINÁRIO · IVIG/COPPE/UFRJ · RIO DE JANEIRO · 07–09 OUT 2026</a:t>
            </a:r>
            <a:endParaRPr lang="en-US" sz="1400" dirty="0"/>
          </a:p>
        </p:txBody>
      </p:sp>
      <p:sp>
        <p:nvSpPr>
          <p:cNvPr id="3" name="Text 1"/>
          <p:cNvSpPr/>
          <p:nvPr/>
        </p:nvSpPr>
        <p:spPr>
          <a:xfrm>
            <a:off x="548640" y="2103120"/>
            <a:ext cx="11091672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Soluções Urbanas</a:t>
            </a:r>
            <a:endParaRPr lang="en-US" sz="5400" dirty="0"/>
          </a:p>
          <a:p>
            <a:pPr indent="0" marL="0">
              <a:buNone/>
            </a:pPr>
            <a:r>
              <a:rPr lang="en-US" sz="5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Contemporâneas</a:t>
            </a:r>
            <a:endParaRPr lang="en-US" sz="5400" dirty="0"/>
          </a:p>
        </p:txBody>
      </p:sp>
      <p:sp>
        <p:nvSpPr>
          <p:cNvPr id="4" name="Text 2"/>
          <p:cNvSpPr/>
          <p:nvPr/>
        </p:nvSpPr>
        <p:spPr>
          <a:xfrm>
            <a:off x="548640" y="3977640"/>
            <a:ext cx="102412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D7E5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Inteligência artificial, ciência de dados e plataformas digitais para o Plano Diretor de Bonito-MS 2026–2036 — </a:t>
            </a:r>
            <a:pPr indent="0" marL="0">
              <a:buNone/>
            </a:pPr>
            <a:r>
              <a:rPr lang="en-US" sz="2000" b="1" dirty="0">
                <a:solidFill>
                  <a:srgbClr val="1DB95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 texto da lei à cidade real.</a:t>
            </a:r>
            <a:endParaRPr lang="en-US" sz="2000" dirty="0"/>
          </a:p>
        </p:txBody>
      </p:sp>
      <p:pic>
        <p:nvPicPr>
          <p:cNvPr id="5" name="Image 0" descr="C:\Users\Usuario\AppData\Local\Temp\claude\g--Meu-Drive-Diversos-IA--Claude-Code-Visual-Studio-IVIG-Solu--es-Urbanas-Contempor-neas\39d27393-cd9f-489c-b03d-ae7a308a57f7\scratchpad\logo-uff-branc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5577840"/>
            <a:ext cx="1709928" cy="877824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2606040" y="5897880"/>
            <a:ext cx="8686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D7E5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Prof. Aurélio Murta — Universidade Federal Fluminense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473952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UFF — Soluções Urbanas Contemporâneas · Bonito-MS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11274552" y="6473952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48640" y="365760"/>
            <a:ext cx="1109167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0E8A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QUEM APRESENTA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548640" y="676656"/>
            <a:ext cx="11091672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Tecnologia aplicada à gestão pública</a:t>
            </a:r>
            <a:endParaRPr lang="en-US" sz="3200" dirty="0"/>
          </a:p>
        </p:txBody>
      </p:sp>
      <p:sp>
        <p:nvSpPr>
          <p:cNvPr id="6" name="Text 4"/>
          <p:cNvSpPr/>
          <p:nvPr/>
        </p:nvSpPr>
        <p:spPr>
          <a:xfrm>
            <a:off x="548640" y="1600200"/>
            <a:ext cx="5577840" cy="397764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rgbClr val="0F62A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Aurélio Lamare Soares Murta
</a:t>
            </a:r>
            <a:endParaRPr lang="en-US" sz="2100" dirty="0"/>
          </a:p>
          <a:p>
            <a:pPr indent="0" marL="0">
              <a:buNone/>
            </a:pPr>
            <a:r>
              <a:rPr lang="en-US" sz="145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Professor Titular da UFF — Mestrado em Administração (PPGAd), Graduação e coordenação do MBA LOGEMP
</a:t>
            </a:r>
            <a:endParaRPr lang="en-US" sz="2100" dirty="0"/>
          </a:p>
          <a:p>
            <a:pPr indent="0" marL="0">
              <a:buNone/>
            </a:pPr>
            <a:r>
              <a:rPr lang="en-US" sz="145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Doutor em Engenharia de Transportes e pós-doutor em Planejamento Energético e Ambiental (COPPE/UFRJ) · Pesquisador do IVIG/COPPE/UFRJ
</a:t>
            </a:r>
            <a:endParaRPr lang="en-US" sz="2100" dirty="0"/>
          </a:p>
          <a:p>
            <a:pPr indent="0" marL="0">
              <a:buNone/>
            </a:pPr>
            <a:r>
              <a:rPr lang="en-US" sz="145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Especialista em IA (MBA em IA para Negócios) · autor/coautor de 19 livros
</a:t>
            </a:r>
            <a:endParaRPr lang="en-US" sz="2100" dirty="0"/>
          </a:p>
          <a:p>
            <a:pPr indent="0" marL="0">
              <a:buNone/>
            </a:pPr>
            <a:r>
              <a:rPr lang="en-US" sz="1450" b="1" dirty="0">
                <a:solidFill>
                  <a:srgbClr val="0E8A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Hoje: IA, ciência de dados e administração baseada em evidências aplicadas ao setor público</a:t>
            </a:r>
            <a:endParaRPr lang="en-US" sz="2100" dirty="0"/>
          </a:p>
        </p:txBody>
      </p:sp>
      <p:sp>
        <p:nvSpPr>
          <p:cNvPr id="7" name="Shape 5"/>
          <p:cNvSpPr/>
          <p:nvPr/>
        </p:nvSpPr>
        <p:spPr>
          <a:xfrm>
            <a:off x="6492240" y="1600200"/>
            <a:ext cx="5120640" cy="1207008"/>
          </a:xfrm>
          <a:prstGeom prst="roundRect">
            <a:avLst>
              <a:gd name="adj" fmla="val 6061"/>
            </a:avLst>
          </a:prstGeom>
          <a:solidFill>
            <a:srgbClr val="F3F4F6"/>
          </a:solidFill>
          <a:ln/>
        </p:spPr>
      </p:sp>
      <p:sp>
        <p:nvSpPr>
          <p:cNvPr id="8" name="Text 6"/>
          <p:cNvSpPr/>
          <p:nvPr/>
        </p:nvSpPr>
        <p:spPr>
          <a:xfrm>
            <a:off x="6720840" y="1691640"/>
            <a:ext cx="4709160" cy="10241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0F62A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Órgãos atendidos
</a:t>
            </a:r>
            <a:endParaRPr lang="en-US" sz="1500" dirty="0"/>
          </a:p>
          <a:p>
            <a:pPr indent="0" marL="0">
              <a:buNone/>
            </a:pPr>
            <a:r>
              <a:rPr lang="en-US" sz="14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TCU · ANTAQ · SEAS-RJ · DNIT · prefeituras e autarquias</a:t>
            </a:r>
            <a:endParaRPr lang="en-US" sz="1500" dirty="0"/>
          </a:p>
        </p:txBody>
      </p:sp>
      <p:sp>
        <p:nvSpPr>
          <p:cNvPr id="9" name="Shape 7"/>
          <p:cNvSpPr/>
          <p:nvPr/>
        </p:nvSpPr>
        <p:spPr>
          <a:xfrm>
            <a:off x="6492240" y="2971800"/>
            <a:ext cx="5120640" cy="1207008"/>
          </a:xfrm>
          <a:prstGeom prst="roundRect">
            <a:avLst>
              <a:gd name="adj" fmla="val 6061"/>
            </a:avLst>
          </a:prstGeom>
          <a:solidFill>
            <a:srgbClr val="F3F4F6"/>
          </a:solidFill>
          <a:ln/>
        </p:spPr>
      </p:sp>
      <p:sp>
        <p:nvSpPr>
          <p:cNvPr id="10" name="Text 8"/>
          <p:cNvSpPr/>
          <p:nvPr/>
        </p:nvSpPr>
        <p:spPr>
          <a:xfrm>
            <a:off x="6720840" y="3063240"/>
            <a:ext cx="4709160" cy="10241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0F62A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 operação
</a:t>
            </a:r>
            <a:endParaRPr lang="en-US" sz="1500" dirty="0"/>
          </a:p>
          <a:p>
            <a:pPr indent="0" marL="0">
              <a:buNone/>
            </a:pPr>
            <a:r>
              <a:rPr lang="en-US" sz="14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Portais de consulta com IA, observatórios de dados e assistentes virtuais publicados e em uso</a:t>
            </a:r>
            <a:endParaRPr lang="en-US" sz="1500" dirty="0"/>
          </a:p>
        </p:txBody>
      </p:sp>
      <p:sp>
        <p:nvSpPr>
          <p:cNvPr id="11" name="Shape 9"/>
          <p:cNvSpPr/>
          <p:nvPr/>
        </p:nvSpPr>
        <p:spPr>
          <a:xfrm>
            <a:off x="6492240" y="4343400"/>
            <a:ext cx="5120640" cy="1207008"/>
          </a:xfrm>
          <a:prstGeom prst="roundRect">
            <a:avLst>
              <a:gd name="adj" fmla="val 6061"/>
            </a:avLst>
          </a:prstGeom>
          <a:solidFill>
            <a:srgbClr val="F3F4F6"/>
          </a:solidFill>
          <a:ln/>
        </p:spPr>
      </p:sp>
      <p:sp>
        <p:nvSpPr>
          <p:cNvPr id="12" name="Text 10"/>
          <p:cNvSpPr/>
          <p:nvPr/>
        </p:nvSpPr>
        <p:spPr>
          <a:xfrm>
            <a:off x="6720840" y="4434840"/>
            <a:ext cx="4709160" cy="10241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0F62A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Stack tecnológico
</a:t>
            </a:r>
            <a:endParaRPr lang="en-US" sz="1500" dirty="0"/>
          </a:p>
          <a:p>
            <a:pPr indent="0" marL="0">
              <a:buNone/>
            </a:pPr>
            <a:r>
              <a:rPr lang="en-US" sz="14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LLMs (IA generativa) · RAG e bancos vetoriais · bancos de dados · dashboards · APIs e automação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473952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UFF — Soluções Urbanas Contemporâneas · Bonito-MS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11274552" y="6473952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48640" y="365760"/>
            <a:ext cx="1109167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0E8A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NOSSO PONTO DE PARTIDA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548640" y="676656"/>
            <a:ext cx="11091672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desafio de todo plano diretor é a implementação</a:t>
            </a:r>
            <a:endParaRPr lang="en-US" sz="3200" dirty="0"/>
          </a:p>
        </p:txBody>
      </p:sp>
      <p:sp>
        <p:nvSpPr>
          <p:cNvPr id="6" name="Shape 4"/>
          <p:cNvSpPr/>
          <p:nvPr/>
        </p:nvSpPr>
        <p:spPr>
          <a:xfrm>
            <a:off x="548640" y="1645920"/>
            <a:ext cx="5394960" cy="3291840"/>
          </a:xfrm>
          <a:prstGeom prst="roundRect">
            <a:avLst>
              <a:gd name="adj" fmla="val 2778"/>
            </a:avLst>
          </a:prstGeom>
          <a:solidFill>
            <a:srgbClr val="F3F4F6"/>
          </a:solidFill>
          <a:ln/>
        </p:spPr>
      </p:sp>
      <p:sp>
        <p:nvSpPr>
          <p:cNvPr id="7" name="Text 5"/>
          <p:cNvSpPr/>
          <p:nvPr/>
        </p:nvSpPr>
        <p:spPr>
          <a:xfrm>
            <a:off x="822960" y="1828800"/>
            <a:ext cx="4846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desafio — comum a todo o Brasil</a:t>
            </a:r>
            <a:endParaRPr lang="en-US" sz="1700" dirty="0"/>
          </a:p>
        </p:txBody>
      </p:sp>
      <p:sp>
        <p:nvSpPr>
          <p:cNvPr id="8" name="Text 6"/>
          <p:cNvSpPr/>
          <p:nvPr/>
        </p:nvSpPr>
        <p:spPr>
          <a:xfrm>
            <a:off x="822960" y="2240280"/>
            <a:ext cx="484632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Planos diretores dependem de leis e decretos posteriores para operar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Equipes municipais enxutas, com muitas atribuições simultâneas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Dados dispersos em documentos extensos, difíceis de consultar no dia a dia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6263640" y="1645920"/>
            <a:ext cx="5394960" cy="3291840"/>
          </a:xfrm>
          <a:prstGeom prst="roundRect">
            <a:avLst>
              <a:gd name="adj" fmla="val 2778"/>
            </a:avLst>
          </a:prstGeom>
          <a:solidFill>
            <a:srgbClr val="E8F5EC"/>
          </a:solidFill>
          <a:ln/>
        </p:spPr>
      </p:sp>
      <p:sp>
        <p:nvSpPr>
          <p:cNvPr id="10" name="Text 8"/>
          <p:cNvSpPr/>
          <p:nvPr/>
        </p:nvSpPr>
        <p:spPr>
          <a:xfrm>
            <a:off x="6537960" y="1828800"/>
            <a:ext cx="4846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0E8A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oportunidade de Bonito agora</a:t>
            </a:r>
            <a:endParaRPr lang="en-US" sz="1700" dirty="0"/>
          </a:p>
        </p:txBody>
      </p:sp>
      <p:sp>
        <p:nvSpPr>
          <p:cNvPr id="11" name="Text 9"/>
          <p:cNvSpPr/>
          <p:nvPr/>
        </p:nvSpPr>
        <p:spPr>
          <a:xfrm>
            <a:off x="6537960" y="2240280"/>
            <a:ext cx="484632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plano novo e completo: 233 artigos, com ~15 regulamentações já mapeadas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Prazos definidos (2 decretos em 120 dias) e monitoramento previsto na própria lei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Chance de começar a implementação já equipada com as ferramentas digitais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548640" y="5166360"/>
            <a:ext cx="1109167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62A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É aqui que podemos contribuir: </a:t>
            </a:r>
            <a:pPr indent="0" marL="0">
              <a:buNone/>
            </a:pPr>
            <a:r>
              <a:rPr lang="en-US" sz="18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tecnologia para a implementação começar no dia 1.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473952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UFF — Soluções Urbanas Contemporâneas · Bonito-MS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11274552" y="6473952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48640" y="365760"/>
            <a:ext cx="1109167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0E8A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FAZEMOS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548640" y="676656"/>
            <a:ext cx="11091672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ferramental tecnológico por trás das soluções</a:t>
            </a:r>
            <a:endParaRPr lang="en-US" sz="3200" dirty="0"/>
          </a:p>
        </p:txBody>
      </p:sp>
      <p:sp>
        <p:nvSpPr>
          <p:cNvPr id="6" name="Shape 4"/>
          <p:cNvSpPr/>
          <p:nvPr/>
        </p:nvSpPr>
        <p:spPr>
          <a:xfrm>
            <a:off x="548640" y="1645920"/>
            <a:ext cx="3611880" cy="2103120"/>
          </a:xfrm>
          <a:prstGeom prst="roundRect">
            <a:avLst>
              <a:gd name="adj" fmla="val 4348"/>
            </a:avLst>
          </a:prstGeom>
          <a:solidFill>
            <a:srgbClr val="E8F5EC"/>
          </a:solidFill>
          <a:ln/>
        </p:spPr>
      </p:sp>
      <p:sp>
        <p:nvSpPr>
          <p:cNvPr id="7" name="Text 5"/>
          <p:cNvSpPr/>
          <p:nvPr/>
        </p:nvSpPr>
        <p:spPr>
          <a:xfrm>
            <a:off x="777240" y="1810512"/>
            <a:ext cx="31546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50" b="1" dirty="0">
                <a:solidFill>
                  <a:srgbClr val="0E8A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IA generativa (LLMs)</a:t>
            </a:r>
            <a:endParaRPr lang="en-US" sz="1550" dirty="0"/>
          </a:p>
        </p:txBody>
      </p:sp>
      <p:sp>
        <p:nvSpPr>
          <p:cNvPr id="8" name="Text 6"/>
          <p:cNvSpPr/>
          <p:nvPr/>
        </p:nvSpPr>
        <p:spPr>
          <a:xfrm>
            <a:off x="777240" y="2423160"/>
            <a:ext cx="315468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Modelos de linguagem de ponta aplicados a análise documental, redação técnica e atendimento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4288536" y="1645920"/>
            <a:ext cx="3611880" cy="2103120"/>
          </a:xfrm>
          <a:prstGeom prst="roundRect">
            <a:avLst>
              <a:gd name="adj" fmla="val 4348"/>
            </a:avLst>
          </a:prstGeom>
          <a:solidFill>
            <a:srgbClr val="E8F5EC"/>
          </a:solidFill>
          <a:ln/>
        </p:spPr>
      </p:sp>
      <p:sp>
        <p:nvSpPr>
          <p:cNvPr id="10" name="Text 8"/>
          <p:cNvSpPr/>
          <p:nvPr/>
        </p:nvSpPr>
        <p:spPr>
          <a:xfrm>
            <a:off x="4517136" y="1810512"/>
            <a:ext cx="31546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50" b="1" dirty="0">
                <a:solidFill>
                  <a:srgbClr val="0E8A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RAG e bancos vetoriais</a:t>
            </a:r>
            <a:endParaRPr lang="en-US" sz="1550" dirty="0"/>
          </a:p>
        </p:txBody>
      </p:sp>
      <p:sp>
        <p:nvSpPr>
          <p:cNvPr id="11" name="Text 9"/>
          <p:cNvSpPr/>
          <p:nvPr/>
        </p:nvSpPr>
        <p:spPr>
          <a:xfrm>
            <a:off x="4517136" y="2423160"/>
            <a:ext cx="315468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IA responde a partir dos SEUS documentos, com fonte citada — não inventa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8028432" y="1645920"/>
            <a:ext cx="3611880" cy="2103120"/>
          </a:xfrm>
          <a:prstGeom prst="roundRect">
            <a:avLst>
              <a:gd name="adj" fmla="val 4348"/>
            </a:avLst>
          </a:prstGeom>
          <a:solidFill>
            <a:srgbClr val="E8F5EC"/>
          </a:solidFill>
          <a:ln/>
        </p:spPr>
      </p:sp>
      <p:sp>
        <p:nvSpPr>
          <p:cNvPr id="13" name="Text 11"/>
          <p:cNvSpPr/>
          <p:nvPr/>
        </p:nvSpPr>
        <p:spPr>
          <a:xfrm>
            <a:off x="8257032" y="1810512"/>
            <a:ext cx="31546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50" b="1" dirty="0">
                <a:solidFill>
                  <a:srgbClr val="0E8A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Ciência de dados</a:t>
            </a:r>
            <a:endParaRPr lang="en-US" sz="1550" dirty="0"/>
          </a:p>
        </p:txBody>
      </p:sp>
      <p:sp>
        <p:nvSpPr>
          <p:cNvPr id="14" name="Text 12"/>
          <p:cNvSpPr/>
          <p:nvPr/>
        </p:nvSpPr>
        <p:spPr>
          <a:xfrm>
            <a:off x="8257032" y="2423160"/>
            <a:ext cx="315468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Indicadores, séries históricas, geoprocessamento e visualização para decisão</a:t>
            </a:r>
            <a:endParaRPr lang="en-US" sz="1400" dirty="0"/>
          </a:p>
        </p:txBody>
      </p:sp>
      <p:sp>
        <p:nvSpPr>
          <p:cNvPr id="15" name="Shape 13"/>
          <p:cNvSpPr/>
          <p:nvPr/>
        </p:nvSpPr>
        <p:spPr>
          <a:xfrm>
            <a:off x="548640" y="3977640"/>
            <a:ext cx="3611880" cy="2103120"/>
          </a:xfrm>
          <a:prstGeom prst="roundRect">
            <a:avLst>
              <a:gd name="adj" fmla="val 4348"/>
            </a:avLst>
          </a:prstGeom>
          <a:solidFill>
            <a:srgbClr val="F3F4F6"/>
          </a:solidFill>
          <a:ln/>
        </p:spPr>
      </p:sp>
      <p:sp>
        <p:nvSpPr>
          <p:cNvPr id="16" name="Text 14"/>
          <p:cNvSpPr/>
          <p:nvPr/>
        </p:nvSpPr>
        <p:spPr>
          <a:xfrm>
            <a:off x="777240" y="4142232"/>
            <a:ext cx="31546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50" b="1" dirty="0">
                <a:solidFill>
                  <a:srgbClr val="0F62A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Bancos de dados</a:t>
            </a:r>
            <a:endParaRPr lang="en-US" sz="1550" dirty="0"/>
          </a:p>
        </p:txBody>
      </p:sp>
      <p:sp>
        <p:nvSpPr>
          <p:cNvPr id="17" name="Text 15"/>
          <p:cNvSpPr/>
          <p:nvPr/>
        </p:nvSpPr>
        <p:spPr>
          <a:xfrm>
            <a:off x="777240" y="4754880"/>
            <a:ext cx="315468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Dados estruturados, auditáveis e sob controle do município — padrões abertos</a:t>
            </a:r>
            <a:endParaRPr lang="en-US" sz="1400" dirty="0"/>
          </a:p>
        </p:txBody>
      </p:sp>
      <p:sp>
        <p:nvSpPr>
          <p:cNvPr id="18" name="Shape 16"/>
          <p:cNvSpPr/>
          <p:nvPr/>
        </p:nvSpPr>
        <p:spPr>
          <a:xfrm>
            <a:off x="4288536" y="3977640"/>
            <a:ext cx="3611880" cy="2103120"/>
          </a:xfrm>
          <a:prstGeom prst="roundRect">
            <a:avLst>
              <a:gd name="adj" fmla="val 4348"/>
            </a:avLst>
          </a:prstGeom>
          <a:solidFill>
            <a:srgbClr val="F3F4F6"/>
          </a:solidFill>
          <a:ln/>
        </p:spPr>
      </p:sp>
      <p:sp>
        <p:nvSpPr>
          <p:cNvPr id="19" name="Text 17"/>
          <p:cNvSpPr/>
          <p:nvPr/>
        </p:nvSpPr>
        <p:spPr>
          <a:xfrm>
            <a:off x="4517136" y="4142232"/>
            <a:ext cx="31546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50" b="1" dirty="0">
                <a:solidFill>
                  <a:srgbClr val="0F62A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Desenvolvimento de plataformas</a:t>
            </a:r>
            <a:endParaRPr lang="en-US" sz="1550" dirty="0"/>
          </a:p>
        </p:txBody>
      </p:sp>
      <p:sp>
        <p:nvSpPr>
          <p:cNvPr id="20" name="Text 18"/>
          <p:cNvSpPr/>
          <p:nvPr/>
        </p:nvSpPr>
        <p:spPr>
          <a:xfrm>
            <a:off x="4517136" y="4754880"/>
            <a:ext cx="315468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Portais, painéis e sistemas web publicados em nuvem, acessíveis de qualquer dispositivo</a:t>
            </a:r>
            <a:endParaRPr lang="en-US" sz="1400" dirty="0"/>
          </a:p>
        </p:txBody>
      </p:sp>
      <p:sp>
        <p:nvSpPr>
          <p:cNvPr id="21" name="Shape 19"/>
          <p:cNvSpPr/>
          <p:nvPr/>
        </p:nvSpPr>
        <p:spPr>
          <a:xfrm>
            <a:off x="8028432" y="3977640"/>
            <a:ext cx="3611880" cy="2103120"/>
          </a:xfrm>
          <a:prstGeom prst="roundRect">
            <a:avLst>
              <a:gd name="adj" fmla="val 4348"/>
            </a:avLst>
          </a:prstGeom>
          <a:solidFill>
            <a:srgbClr val="F3F4F6"/>
          </a:solidFill>
          <a:ln/>
        </p:spPr>
      </p:sp>
      <p:sp>
        <p:nvSpPr>
          <p:cNvPr id="22" name="Text 20"/>
          <p:cNvSpPr/>
          <p:nvPr/>
        </p:nvSpPr>
        <p:spPr>
          <a:xfrm>
            <a:off x="8257032" y="4142232"/>
            <a:ext cx="31546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50" b="1" dirty="0">
                <a:solidFill>
                  <a:srgbClr val="0F62A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Automação e integrações</a:t>
            </a:r>
            <a:endParaRPr lang="en-US" sz="1550" dirty="0"/>
          </a:p>
        </p:txBody>
      </p:sp>
      <p:sp>
        <p:nvSpPr>
          <p:cNvPr id="23" name="Text 21"/>
          <p:cNvSpPr/>
          <p:nvPr/>
        </p:nvSpPr>
        <p:spPr>
          <a:xfrm>
            <a:off x="8257032" y="4754880"/>
            <a:ext cx="315468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APIs de dados públicos, WhatsApp, transcrição de áudio e rotinas que rodam sozinhas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473952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UFF — Soluções Urbanas Contemporâneas · Bonito-MS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11274552" y="6473952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48640" y="365760"/>
            <a:ext cx="54864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0E8A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SOLUÇÃO 1 DE 6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548640" y="749808"/>
            <a:ext cx="566928" cy="566928"/>
          </a:xfrm>
          <a:prstGeom prst="ellipse">
            <a:avLst/>
          </a:prstGeom>
          <a:solidFill>
            <a:srgbClr val="0F62AC"/>
          </a:solidFill>
          <a:ln/>
        </p:spPr>
      </p:sp>
      <p:sp>
        <p:nvSpPr>
          <p:cNvPr id="6" name="Text 4"/>
          <p:cNvSpPr/>
          <p:nvPr/>
        </p:nvSpPr>
        <p:spPr>
          <a:xfrm>
            <a:off x="548640" y="73152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7" name="Text 5"/>
          <p:cNvSpPr/>
          <p:nvPr/>
        </p:nvSpPr>
        <p:spPr>
          <a:xfrm>
            <a:off x="1325880" y="713232"/>
            <a:ext cx="8778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Pergunte ao plano — IA com RAG</a:t>
            </a:r>
            <a:endParaRPr lang="en-US" sz="2700" dirty="0"/>
          </a:p>
        </p:txBody>
      </p:sp>
      <p:sp>
        <p:nvSpPr>
          <p:cNvPr id="8" name="Shape 6"/>
          <p:cNvSpPr/>
          <p:nvPr/>
        </p:nvSpPr>
        <p:spPr>
          <a:xfrm>
            <a:off x="9491472" y="365760"/>
            <a:ext cx="2148840" cy="420624"/>
          </a:xfrm>
          <a:prstGeom prst="roundRect">
            <a:avLst>
              <a:gd name="adj" fmla="val 50000"/>
            </a:avLst>
          </a:prstGeom>
          <a:solidFill>
            <a:srgbClr val="1DB954"/>
          </a:solidFill>
          <a:ln/>
        </p:spPr>
      </p:sp>
      <p:sp>
        <p:nvSpPr>
          <p:cNvPr id="9" name="Text 7"/>
          <p:cNvSpPr/>
          <p:nvPr/>
        </p:nvSpPr>
        <p:spPr>
          <a:xfrm>
            <a:off x="9491472" y="365760"/>
            <a:ext cx="214884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DEMO AO VIVO HOJE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548640" y="1737360"/>
            <a:ext cx="3611880" cy="4343400"/>
          </a:xfrm>
          <a:prstGeom prst="roundRect">
            <a:avLst>
              <a:gd name="adj" fmla="val 2532"/>
            </a:avLst>
          </a:prstGeom>
          <a:solidFill>
            <a:srgbClr val="F3F4F6"/>
          </a:solidFill>
          <a:ln/>
        </p:spPr>
      </p:sp>
      <p:sp>
        <p:nvSpPr>
          <p:cNvPr id="11" name="Text 9"/>
          <p:cNvSpPr/>
          <p:nvPr/>
        </p:nvSpPr>
        <p:spPr>
          <a:xfrm>
            <a:off x="777240" y="1920240"/>
            <a:ext cx="31546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150" kern="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DESAFIO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777240" y="2322576"/>
            <a:ext cx="3154680" cy="3520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233 artigos, 13 anexos, centenas de páginas de diagnóstico. Vereador, técnico e cidadão precisam achar “onde está escrito” — e isso consome horas da equipe.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4288536" y="1737360"/>
            <a:ext cx="3611880" cy="4343400"/>
          </a:xfrm>
          <a:prstGeom prst="roundRect">
            <a:avLst>
              <a:gd name="adj" fmla="val 2532"/>
            </a:avLst>
          </a:prstGeom>
          <a:solidFill>
            <a:srgbClr val="E8F5EC"/>
          </a:solidFill>
          <a:ln/>
        </p:spPr>
      </p:sp>
      <p:sp>
        <p:nvSpPr>
          <p:cNvPr id="14" name="Text 12"/>
          <p:cNvSpPr/>
          <p:nvPr/>
        </p:nvSpPr>
        <p:spPr>
          <a:xfrm>
            <a:off x="4517136" y="1920240"/>
            <a:ext cx="31546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150" kern="0" dirty="0">
                <a:solidFill>
                  <a:srgbClr val="0E8A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SOLUÇÃO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4517136" y="2322576"/>
            <a:ext cx="3154680" cy="3520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IA generativa com RAG: todo o acervo num banco vetorial; pergunta em linguagem natural, resposta com artigo, página e documento citados. Sem invenção: só responde com o que está no texto.</a:t>
            </a:r>
            <a:endParaRPr lang="en-US" sz="1400" dirty="0"/>
          </a:p>
        </p:txBody>
      </p:sp>
      <p:sp>
        <p:nvSpPr>
          <p:cNvPr id="16" name="Shape 14"/>
          <p:cNvSpPr/>
          <p:nvPr/>
        </p:nvSpPr>
        <p:spPr>
          <a:xfrm>
            <a:off x="8028432" y="1737360"/>
            <a:ext cx="3611880" cy="4343400"/>
          </a:xfrm>
          <a:prstGeom prst="roundRect">
            <a:avLst>
              <a:gd name="adj" fmla="val 2532"/>
            </a:avLst>
          </a:prstGeom>
          <a:solidFill>
            <a:srgbClr val="E8F0F9"/>
          </a:solidFill>
          <a:ln/>
        </p:spPr>
      </p:sp>
      <p:sp>
        <p:nvSpPr>
          <p:cNvPr id="17" name="Text 15"/>
          <p:cNvSpPr/>
          <p:nvPr/>
        </p:nvSpPr>
        <p:spPr>
          <a:xfrm>
            <a:off x="8257032" y="1920240"/>
            <a:ext cx="31546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150" kern="0" dirty="0">
                <a:solidFill>
                  <a:srgbClr val="0F62A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JÁ ENTREGAMOS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8257032" y="2322576"/>
            <a:ext cx="3154680" cy="3520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JÁ NO AR para Bonito: o “Pergunte à lei” do observatório · Portal da Diligência TCU (ativo) · Avaliação ALERJ/IVIG: 7.839 trechos · Acervo normativo ANTAQ.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473952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UFF — Soluções Urbanas Contemporâneas · Bonito-MS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11274552" y="6473952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48640" y="365760"/>
            <a:ext cx="54864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0E8A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SOLUÇÃO 2 DE 6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548640" y="749808"/>
            <a:ext cx="566928" cy="566928"/>
          </a:xfrm>
          <a:prstGeom prst="ellipse">
            <a:avLst/>
          </a:prstGeom>
          <a:solidFill>
            <a:srgbClr val="1DB954"/>
          </a:solidFill>
          <a:ln/>
        </p:spPr>
      </p:sp>
      <p:sp>
        <p:nvSpPr>
          <p:cNvPr id="6" name="Text 4"/>
          <p:cNvSpPr/>
          <p:nvPr/>
        </p:nvSpPr>
        <p:spPr>
          <a:xfrm>
            <a:off x="548640" y="73152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7" name="Text 5"/>
          <p:cNvSpPr/>
          <p:nvPr/>
        </p:nvSpPr>
        <p:spPr>
          <a:xfrm>
            <a:off x="1325880" y="713232"/>
            <a:ext cx="8778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Observatório de implementação</a:t>
            </a:r>
            <a:endParaRPr lang="en-US" sz="2700" dirty="0"/>
          </a:p>
        </p:txBody>
      </p:sp>
      <p:sp>
        <p:nvSpPr>
          <p:cNvPr id="8" name="Shape 6"/>
          <p:cNvSpPr/>
          <p:nvPr/>
        </p:nvSpPr>
        <p:spPr>
          <a:xfrm>
            <a:off x="9491472" y="365760"/>
            <a:ext cx="2148840" cy="420624"/>
          </a:xfrm>
          <a:prstGeom prst="roundRect">
            <a:avLst>
              <a:gd name="adj" fmla="val 50000"/>
            </a:avLst>
          </a:prstGeom>
          <a:solidFill>
            <a:srgbClr val="1DB954"/>
          </a:solidFill>
          <a:ln/>
        </p:spPr>
      </p:sp>
      <p:sp>
        <p:nvSpPr>
          <p:cNvPr id="9" name="Text 7"/>
          <p:cNvSpPr/>
          <p:nvPr/>
        </p:nvSpPr>
        <p:spPr>
          <a:xfrm>
            <a:off x="9491472" y="365760"/>
            <a:ext cx="214884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DEMO AO VIVO HOJE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548640" y="1737360"/>
            <a:ext cx="3611880" cy="4343400"/>
          </a:xfrm>
          <a:prstGeom prst="roundRect">
            <a:avLst>
              <a:gd name="adj" fmla="val 2532"/>
            </a:avLst>
          </a:prstGeom>
          <a:solidFill>
            <a:srgbClr val="F3F4F6"/>
          </a:solidFill>
          <a:ln/>
        </p:spPr>
      </p:sp>
      <p:sp>
        <p:nvSpPr>
          <p:cNvPr id="11" name="Text 9"/>
          <p:cNvSpPr/>
          <p:nvPr/>
        </p:nvSpPr>
        <p:spPr>
          <a:xfrm>
            <a:off x="777240" y="1920240"/>
            <a:ext cx="31546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150" kern="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DESAFIO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777240" y="2322576"/>
            <a:ext cx="3154680" cy="3520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novo plano prevê ~15 regulamentações e revisões periódicas. A experiência nacional mostra: sem uma ferramenta de acompanhamento, esse cronograma é difícil de administrar para qualquer equipe.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4288536" y="1737360"/>
            <a:ext cx="3611880" cy="4343400"/>
          </a:xfrm>
          <a:prstGeom prst="roundRect">
            <a:avLst>
              <a:gd name="adj" fmla="val 2532"/>
            </a:avLst>
          </a:prstGeom>
          <a:solidFill>
            <a:srgbClr val="E8F5EC"/>
          </a:solidFill>
          <a:ln/>
        </p:spPr>
      </p:sp>
      <p:sp>
        <p:nvSpPr>
          <p:cNvPr id="14" name="Text 12"/>
          <p:cNvSpPr/>
          <p:nvPr/>
        </p:nvSpPr>
        <p:spPr>
          <a:xfrm>
            <a:off x="4517136" y="1920240"/>
            <a:ext cx="31546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150" kern="0" dirty="0">
                <a:solidFill>
                  <a:srgbClr val="0E8A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SOLUÇÃO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4517136" y="2322576"/>
            <a:ext cx="3154680" cy="3520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Ciência de dados aplicada: painel web público com indicadores do diagnóstico + semáforo de cada regulamentação (em dia / em elaboração / a iniciar). Visibilidade que apoia a Câmara e a Prefeitura.</a:t>
            </a:r>
            <a:endParaRPr lang="en-US" sz="1400" dirty="0"/>
          </a:p>
        </p:txBody>
      </p:sp>
      <p:sp>
        <p:nvSpPr>
          <p:cNvPr id="16" name="Shape 14"/>
          <p:cNvSpPr/>
          <p:nvPr/>
        </p:nvSpPr>
        <p:spPr>
          <a:xfrm>
            <a:off x="8028432" y="1737360"/>
            <a:ext cx="3611880" cy="4343400"/>
          </a:xfrm>
          <a:prstGeom prst="roundRect">
            <a:avLst>
              <a:gd name="adj" fmla="val 2532"/>
            </a:avLst>
          </a:prstGeom>
          <a:solidFill>
            <a:srgbClr val="E8F0F9"/>
          </a:solidFill>
          <a:ln/>
        </p:spPr>
      </p:sp>
      <p:sp>
        <p:nvSpPr>
          <p:cNvPr id="17" name="Text 15"/>
          <p:cNvSpPr/>
          <p:nvPr/>
        </p:nvSpPr>
        <p:spPr>
          <a:xfrm>
            <a:off x="8257032" y="1920240"/>
            <a:ext cx="31546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150" kern="0" dirty="0">
                <a:solidFill>
                  <a:srgbClr val="0F62A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JÁ ENTREGAMOS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8257032" y="2322576"/>
            <a:ext cx="3154680" cy="3520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JÁ NO AR para Bonito (demonstração hoje) · Painel de saturação portuária MSP (publicado, com assistente que cita indicador e ano-base) · Observatório IA Preta (Censo 2022, DataSUS) · Portal SEAS-RJ.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473952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UFF — Soluções Urbanas Contemporâneas · Bonito-MS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11274552" y="6473952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48640" y="365760"/>
            <a:ext cx="54864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0E8A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SOLUÇÃO 3 DE 6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548640" y="749808"/>
            <a:ext cx="566928" cy="566928"/>
          </a:xfrm>
          <a:prstGeom prst="ellipse">
            <a:avLst/>
          </a:prstGeom>
          <a:solidFill>
            <a:srgbClr val="0F62AC"/>
          </a:solidFill>
          <a:ln/>
        </p:spPr>
      </p:sp>
      <p:sp>
        <p:nvSpPr>
          <p:cNvPr id="6" name="Text 4"/>
          <p:cNvSpPr/>
          <p:nvPr/>
        </p:nvSpPr>
        <p:spPr>
          <a:xfrm>
            <a:off x="548640" y="73152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7" name="Text 5"/>
          <p:cNvSpPr/>
          <p:nvPr/>
        </p:nvSpPr>
        <p:spPr>
          <a:xfrm>
            <a:off x="1325880" y="713232"/>
            <a:ext cx="8778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Dados territoriais integrados</a:t>
            </a:r>
            <a:endParaRPr lang="en-US" sz="2700" dirty="0"/>
          </a:p>
        </p:txBody>
      </p:sp>
      <p:sp>
        <p:nvSpPr>
          <p:cNvPr id="8" name="Shape 6"/>
          <p:cNvSpPr/>
          <p:nvPr/>
        </p:nvSpPr>
        <p:spPr>
          <a:xfrm>
            <a:off x="548640" y="1737360"/>
            <a:ext cx="3611880" cy="4343400"/>
          </a:xfrm>
          <a:prstGeom prst="roundRect">
            <a:avLst>
              <a:gd name="adj" fmla="val 2532"/>
            </a:avLst>
          </a:prstGeom>
          <a:solidFill>
            <a:srgbClr val="F3F4F6"/>
          </a:solidFill>
          <a:ln/>
        </p:spPr>
      </p:sp>
      <p:sp>
        <p:nvSpPr>
          <p:cNvPr id="9" name="Text 7"/>
          <p:cNvSpPr/>
          <p:nvPr/>
        </p:nvSpPr>
        <p:spPr>
          <a:xfrm>
            <a:off x="777240" y="1920240"/>
            <a:ext cx="31546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150" kern="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DESAFIO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777240" y="2322576"/>
            <a:ext cx="3154680" cy="3520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próprio diagnóstico do plano aponta a necessidade de consolidar a base cartográfica e territorial do município num ambiente único e atualizado.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4288536" y="1737360"/>
            <a:ext cx="3611880" cy="4343400"/>
          </a:xfrm>
          <a:prstGeom prst="roundRect">
            <a:avLst>
              <a:gd name="adj" fmla="val 2532"/>
            </a:avLst>
          </a:prstGeom>
          <a:solidFill>
            <a:srgbClr val="E8F5EC"/>
          </a:solidFill>
          <a:ln/>
        </p:spPr>
      </p:sp>
      <p:sp>
        <p:nvSpPr>
          <p:cNvPr id="12" name="Text 10"/>
          <p:cNvSpPr/>
          <p:nvPr/>
        </p:nvSpPr>
        <p:spPr>
          <a:xfrm>
            <a:off x="4517136" y="1920240"/>
            <a:ext cx="31546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150" kern="0" dirty="0">
                <a:solidFill>
                  <a:srgbClr val="0E8A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SOLUÇÃO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4517136" y="2322576"/>
            <a:ext cx="3154680" cy="3520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Banco de dados geoespacial único: zoneamento da nova lei, cadastro, IBGE, DataSUS e AdaptaBrasil integrados por APIs, com mapas num só ambiente para a prefeitura consumir.</a:t>
            </a:r>
            <a:endParaRPr lang="en-US" sz="1400" dirty="0"/>
          </a:p>
        </p:txBody>
      </p:sp>
      <p:sp>
        <p:nvSpPr>
          <p:cNvPr id="14" name="Shape 12"/>
          <p:cNvSpPr/>
          <p:nvPr/>
        </p:nvSpPr>
        <p:spPr>
          <a:xfrm>
            <a:off x="8028432" y="1737360"/>
            <a:ext cx="3611880" cy="4343400"/>
          </a:xfrm>
          <a:prstGeom prst="roundRect">
            <a:avLst>
              <a:gd name="adj" fmla="val 2532"/>
            </a:avLst>
          </a:prstGeom>
          <a:solidFill>
            <a:srgbClr val="E8F0F9"/>
          </a:solidFill>
          <a:ln/>
        </p:spPr>
      </p:sp>
      <p:sp>
        <p:nvSpPr>
          <p:cNvPr id="15" name="Text 13"/>
          <p:cNvSpPr/>
          <p:nvPr/>
        </p:nvSpPr>
        <p:spPr>
          <a:xfrm>
            <a:off x="8257032" y="1920240"/>
            <a:ext cx="31546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150" kern="0" dirty="0">
                <a:solidFill>
                  <a:srgbClr val="0F62A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JÁ ENTREGAMOS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8257032" y="2322576"/>
            <a:ext cx="3154680" cy="3520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GeoClima (riscos climáticos CEF: AdaptaBrasil + IBGE, arquitetura pronta para o recorte de Bonito) · Conector MCP Brasil de dados públicos · Mapa do observatório (malha oficial IBGE, já no ar).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473952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UFF — Soluções Urbanas Contemporâneas · Bonito-MS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11274552" y="6473952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48640" y="365760"/>
            <a:ext cx="54864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0E8A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SOLUÇÃO 4 DE 6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548640" y="749808"/>
            <a:ext cx="566928" cy="566928"/>
          </a:xfrm>
          <a:prstGeom prst="ellipse">
            <a:avLst/>
          </a:prstGeom>
          <a:solidFill>
            <a:srgbClr val="1DB954"/>
          </a:solidFill>
          <a:ln/>
        </p:spPr>
      </p:sp>
      <p:sp>
        <p:nvSpPr>
          <p:cNvPr id="6" name="Text 4"/>
          <p:cNvSpPr/>
          <p:nvPr/>
        </p:nvSpPr>
        <p:spPr>
          <a:xfrm>
            <a:off x="548640" y="73152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7" name="Text 5"/>
          <p:cNvSpPr/>
          <p:nvPr/>
        </p:nvSpPr>
        <p:spPr>
          <a:xfrm>
            <a:off x="1325880" y="713232"/>
            <a:ext cx="8778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Participação e atendimento ao cidadão</a:t>
            </a:r>
            <a:endParaRPr lang="en-US" sz="2700" dirty="0"/>
          </a:p>
        </p:txBody>
      </p:sp>
      <p:sp>
        <p:nvSpPr>
          <p:cNvPr id="8" name="Shape 6"/>
          <p:cNvSpPr/>
          <p:nvPr/>
        </p:nvSpPr>
        <p:spPr>
          <a:xfrm>
            <a:off x="548640" y="1737360"/>
            <a:ext cx="3611880" cy="4343400"/>
          </a:xfrm>
          <a:prstGeom prst="roundRect">
            <a:avLst>
              <a:gd name="adj" fmla="val 2532"/>
            </a:avLst>
          </a:prstGeom>
          <a:solidFill>
            <a:srgbClr val="F3F4F6"/>
          </a:solidFill>
          <a:ln/>
        </p:spPr>
      </p:sp>
      <p:sp>
        <p:nvSpPr>
          <p:cNvPr id="9" name="Text 7"/>
          <p:cNvSpPr/>
          <p:nvPr/>
        </p:nvSpPr>
        <p:spPr>
          <a:xfrm>
            <a:off x="777240" y="1920240"/>
            <a:ext cx="31546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150" kern="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DESAFIO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777240" y="2322576"/>
            <a:ext cx="3154680" cy="3520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lei prevê gestão democrática permanente (CMDU, audiências, consultas). Participação de verdade gera volume de contribuições — e processá-las bem exige ferramenta.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4288536" y="1737360"/>
            <a:ext cx="3611880" cy="4343400"/>
          </a:xfrm>
          <a:prstGeom prst="roundRect">
            <a:avLst>
              <a:gd name="adj" fmla="val 2532"/>
            </a:avLst>
          </a:prstGeom>
          <a:solidFill>
            <a:srgbClr val="E8F5EC"/>
          </a:solidFill>
          <a:ln/>
        </p:spPr>
      </p:sp>
      <p:sp>
        <p:nvSpPr>
          <p:cNvPr id="12" name="Text 10"/>
          <p:cNvSpPr/>
          <p:nvPr/>
        </p:nvSpPr>
        <p:spPr>
          <a:xfrm>
            <a:off x="4517136" y="1920240"/>
            <a:ext cx="31546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150" kern="0" dirty="0">
                <a:solidFill>
                  <a:srgbClr val="0E8A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SOLUÇÃO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4517136" y="2322576"/>
            <a:ext cx="3154680" cy="3520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IA de voz: contribuições por texto ou áudio transcritas e organizadas em documento oficial. Assistente virtual no WhatsApp que responde dúvidas citando o plano (RAG). Atas automáticas de audiências.</a:t>
            </a:r>
            <a:endParaRPr lang="en-US" sz="1400" dirty="0"/>
          </a:p>
        </p:txBody>
      </p:sp>
      <p:sp>
        <p:nvSpPr>
          <p:cNvPr id="14" name="Shape 12"/>
          <p:cNvSpPr/>
          <p:nvPr/>
        </p:nvSpPr>
        <p:spPr>
          <a:xfrm>
            <a:off x="8028432" y="1737360"/>
            <a:ext cx="3611880" cy="4343400"/>
          </a:xfrm>
          <a:prstGeom prst="roundRect">
            <a:avLst>
              <a:gd name="adj" fmla="val 2532"/>
            </a:avLst>
          </a:prstGeom>
          <a:solidFill>
            <a:srgbClr val="E8F0F9"/>
          </a:solidFill>
          <a:ln/>
        </p:spPr>
      </p:sp>
      <p:sp>
        <p:nvSpPr>
          <p:cNvPr id="15" name="Text 13"/>
          <p:cNvSpPr/>
          <p:nvPr/>
        </p:nvSpPr>
        <p:spPr>
          <a:xfrm>
            <a:off x="8257032" y="1920240"/>
            <a:ext cx="31546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150" kern="0" dirty="0">
                <a:solidFill>
                  <a:srgbClr val="0F62A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JÁ ENTREGAMOS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8257032" y="2322576"/>
            <a:ext cx="3154680" cy="3520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Plataforma IBESC (contribuição em áudio → documento estruturado) · Assistentes com IA em WhatsApp em operação · Gerador de Atas UFF (transcrição → ata).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473952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UFF — Soluções Urbanas Contemporâneas · Bonito-MS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11274552" y="6473952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48640" y="365760"/>
            <a:ext cx="54864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0E8A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SOLUÇÃO 5 DE 6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548640" y="749808"/>
            <a:ext cx="566928" cy="566928"/>
          </a:xfrm>
          <a:prstGeom prst="ellipse">
            <a:avLst/>
          </a:prstGeom>
          <a:solidFill>
            <a:srgbClr val="0F62AC"/>
          </a:solidFill>
          <a:ln/>
        </p:spPr>
      </p:sp>
      <p:sp>
        <p:nvSpPr>
          <p:cNvPr id="6" name="Text 4"/>
          <p:cNvSpPr/>
          <p:nvPr/>
        </p:nvSpPr>
        <p:spPr>
          <a:xfrm>
            <a:off x="548640" y="73152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2200" dirty="0"/>
          </a:p>
        </p:txBody>
      </p:sp>
      <p:sp>
        <p:nvSpPr>
          <p:cNvPr id="7" name="Text 5"/>
          <p:cNvSpPr/>
          <p:nvPr/>
        </p:nvSpPr>
        <p:spPr>
          <a:xfrm>
            <a:off x="1325880" y="713232"/>
            <a:ext cx="8778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Capacitação da equipe local</a:t>
            </a:r>
            <a:endParaRPr lang="en-US" sz="2700" dirty="0"/>
          </a:p>
        </p:txBody>
      </p:sp>
      <p:sp>
        <p:nvSpPr>
          <p:cNvPr id="8" name="Shape 6"/>
          <p:cNvSpPr/>
          <p:nvPr/>
        </p:nvSpPr>
        <p:spPr>
          <a:xfrm>
            <a:off x="548640" y="1737360"/>
            <a:ext cx="3611880" cy="4343400"/>
          </a:xfrm>
          <a:prstGeom prst="roundRect">
            <a:avLst>
              <a:gd name="adj" fmla="val 2532"/>
            </a:avLst>
          </a:prstGeom>
          <a:solidFill>
            <a:srgbClr val="F3F4F6"/>
          </a:solidFill>
          <a:ln/>
        </p:spPr>
      </p:sp>
      <p:sp>
        <p:nvSpPr>
          <p:cNvPr id="9" name="Text 7"/>
          <p:cNvSpPr/>
          <p:nvPr/>
        </p:nvSpPr>
        <p:spPr>
          <a:xfrm>
            <a:off x="777240" y="1920240"/>
            <a:ext cx="31546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150" kern="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DESAFIO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777240" y="2322576"/>
            <a:ext cx="3154680" cy="3520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nova lei traz instrumentos sofisticados — OODC, PEUC, EIV — e prevê nova estrutura administrativa. Instrumentos novos pedem equipe preparada desde o primeiro dia.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4288536" y="1737360"/>
            <a:ext cx="3611880" cy="4343400"/>
          </a:xfrm>
          <a:prstGeom prst="roundRect">
            <a:avLst>
              <a:gd name="adj" fmla="val 2532"/>
            </a:avLst>
          </a:prstGeom>
          <a:solidFill>
            <a:srgbClr val="E8F5EC"/>
          </a:solidFill>
          <a:ln/>
        </p:spPr>
      </p:sp>
      <p:sp>
        <p:nvSpPr>
          <p:cNvPr id="12" name="Text 10"/>
          <p:cNvSpPr/>
          <p:nvPr/>
        </p:nvSpPr>
        <p:spPr>
          <a:xfrm>
            <a:off x="4517136" y="1920240"/>
            <a:ext cx="31546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150" kern="0" dirty="0">
                <a:solidFill>
                  <a:srgbClr val="0E8A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SOLUÇÃO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4517136" y="2322576"/>
            <a:ext cx="3154680" cy="3520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Plataforma de ensino desenvolvida por nós: trilhas por perfil (fiscal, analista, conselheiro do CMDU), material próprio e tutor de IA que responde pelos documentos do plano.</a:t>
            </a:r>
            <a:endParaRPr lang="en-US" sz="1400" dirty="0"/>
          </a:p>
        </p:txBody>
      </p:sp>
      <p:sp>
        <p:nvSpPr>
          <p:cNvPr id="14" name="Shape 12"/>
          <p:cNvSpPr/>
          <p:nvPr/>
        </p:nvSpPr>
        <p:spPr>
          <a:xfrm>
            <a:off x="8028432" y="1737360"/>
            <a:ext cx="3611880" cy="4343400"/>
          </a:xfrm>
          <a:prstGeom prst="roundRect">
            <a:avLst>
              <a:gd name="adj" fmla="val 2532"/>
            </a:avLst>
          </a:prstGeom>
          <a:solidFill>
            <a:srgbClr val="E8F0F9"/>
          </a:solidFill>
          <a:ln/>
        </p:spPr>
      </p:sp>
      <p:sp>
        <p:nvSpPr>
          <p:cNvPr id="15" name="Text 13"/>
          <p:cNvSpPr/>
          <p:nvPr/>
        </p:nvSpPr>
        <p:spPr>
          <a:xfrm>
            <a:off x="8257032" y="1920240"/>
            <a:ext cx="31546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150" kern="0" dirty="0">
                <a:solidFill>
                  <a:srgbClr val="0F62A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JÁ ENTREGAMOS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8257032" y="2322576"/>
            <a:ext cx="3154680" cy="3520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AVA “IA no Serviço Público” (implantado e em operação na nuvem, com turmas reais) · Capacita Portos: desenho curricular para 200 empregados em 11 disciplinas · diagnóstico de competências (Aurion).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473952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UFF — Soluções Urbanas Contemporâneas · Bonito-MS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11274552" y="6473952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48640" y="365760"/>
            <a:ext cx="54864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0E8A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SOLUÇÃO 6 DE 6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548640" y="749808"/>
            <a:ext cx="566928" cy="566928"/>
          </a:xfrm>
          <a:prstGeom prst="ellipse">
            <a:avLst/>
          </a:prstGeom>
          <a:solidFill>
            <a:srgbClr val="1DB954"/>
          </a:solidFill>
          <a:ln/>
        </p:spPr>
      </p:sp>
      <p:sp>
        <p:nvSpPr>
          <p:cNvPr id="6" name="Text 4"/>
          <p:cNvSpPr/>
          <p:nvPr/>
        </p:nvSpPr>
        <p:spPr>
          <a:xfrm>
            <a:off x="548640" y="73152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2200" dirty="0"/>
          </a:p>
        </p:txBody>
      </p:sp>
      <p:sp>
        <p:nvSpPr>
          <p:cNvPr id="7" name="Text 5"/>
          <p:cNvSpPr/>
          <p:nvPr/>
        </p:nvSpPr>
        <p:spPr>
          <a:xfrm>
            <a:off x="1325880" y="713232"/>
            <a:ext cx="8778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Evidência científica e captação de recursos</a:t>
            </a:r>
            <a:endParaRPr lang="en-US" sz="2700" dirty="0"/>
          </a:p>
        </p:txBody>
      </p:sp>
      <p:sp>
        <p:nvSpPr>
          <p:cNvPr id="8" name="Shape 6"/>
          <p:cNvSpPr/>
          <p:nvPr/>
        </p:nvSpPr>
        <p:spPr>
          <a:xfrm>
            <a:off x="548640" y="1737360"/>
            <a:ext cx="3611880" cy="4343400"/>
          </a:xfrm>
          <a:prstGeom prst="roundRect">
            <a:avLst>
              <a:gd name="adj" fmla="val 2532"/>
            </a:avLst>
          </a:prstGeom>
          <a:solidFill>
            <a:srgbClr val="F3F4F6"/>
          </a:solidFill>
          <a:ln/>
        </p:spPr>
      </p:sp>
      <p:sp>
        <p:nvSpPr>
          <p:cNvPr id="9" name="Text 7"/>
          <p:cNvSpPr/>
          <p:nvPr/>
        </p:nvSpPr>
        <p:spPr>
          <a:xfrm>
            <a:off x="777240" y="1920240"/>
            <a:ext cx="31546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150" kern="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DESAFIO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777240" y="2322576"/>
            <a:ext cx="3154680" cy="3520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Cidade Esponja, SbN, novos parques: as propostas do plano são modernas — e precisarão de evidência técnica e de financiamento para sair da prancheta.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4288536" y="1737360"/>
            <a:ext cx="3611880" cy="4343400"/>
          </a:xfrm>
          <a:prstGeom prst="roundRect">
            <a:avLst>
              <a:gd name="adj" fmla="val 2532"/>
            </a:avLst>
          </a:prstGeom>
          <a:solidFill>
            <a:srgbClr val="E8F5EC"/>
          </a:solidFill>
          <a:ln/>
        </p:spPr>
      </p:sp>
      <p:sp>
        <p:nvSpPr>
          <p:cNvPr id="12" name="Text 10"/>
          <p:cNvSpPr/>
          <p:nvPr/>
        </p:nvSpPr>
        <p:spPr>
          <a:xfrm>
            <a:off x="4517136" y="1920240"/>
            <a:ext cx="31546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150" kern="0" dirty="0">
                <a:solidFill>
                  <a:srgbClr val="0E8A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SOLUÇÃO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4517136" y="2322576"/>
            <a:ext cx="3154680" cy="3520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Mineração de literatura científica com IA (o que a ciência diz sobre cada solução) + radar automatizado de editais e fontes de financiamento com alertas, calibrado para as 37 propostas.</a:t>
            </a:r>
            <a:endParaRPr lang="en-US" sz="1400" dirty="0"/>
          </a:p>
        </p:txBody>
      </p:sp>
      <p:sp>
        <p:nvSpPr>
          <p:cNvPr id="14" name="Shape 12"/>
          <p:cNvSpPr/>
          <p:nvPr/>
        </p:nvSpPr>
        <p:spPr>
          <a:xfrm>
            <a:off x="8028432" y="1737360"/>
            <a:ext cx="3611880" cy="4343400"/>
          </a:xfrm>
          <a:prstGeom prst="roundRect">
            <a:avLst>
              <a:gd name="adj" fmla="val 2532"/>
            </a:avLst>
          </a:prstGeom>
          <a:solidFill>
            <a:srgbClr val="E8F0F9"/>
          </a:solidFill>
          <a:ln/>
        </p:spPr>
      </p:sp>
      <p:sp>
        <p:nvSpPr>
          <p:cNvPr id="15" name="Text 13"/>
          <p:cNvSpPr/>
          <p:nvPr/>
        </p:nvSpPr>
        <p:spPr>
          <a:xfrm>
            <a:off x="8257032" y="1920240"/>
            <a:ext cx="31546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150" kern="0" dirty="0">
                <a:solidFill>
                  <a:srgbClr val="0F62A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JÁ ENTREGAMOS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8257032" y="2322576"/>
            <a:ext cx="3154680" cy="3520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Método SisPub/SINAPSE de revisão científica · Radar de Editais em operação · Acesso às bases Scopus, Web of Science, OpenAlex e CAPES.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8F5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473952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UFF — Soluções Urbanas Contemporâneas · Bonito-MS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11274552" y="6473952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48640" y="365760"/>
            <a:ext cx="1109167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0E8A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DEMONSTRAÇÃO AO VIVO · 1 DE 2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548640" y="676656"/>
            <a:ext cx="11091672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Pergunte à lei — a IA do observatório</a:t>
            </a:r>
            <a:endParaRPr lang="en-US" sz="3200" dirty="0"/>
          </a:p>
        </p:txBody>
      </p:sp>
      <p:sp>
        <p:nvSpPr>
          <p:cNvPr id="6" name="Text 4"/>
          <p:cNvSpPr/>
          <p:nvPr/>
        </p:nvSpPr>
        <p:spPr>
          <a:xfrm>
            <a:off x="548640" y="1554480"/>
            <a:ext cx="64008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site público, a </a:t>
            </a:r>
            <a:pPr indent="0" marL="0">
              <a:buNone/>
            </a:pPr>
            <a:r>
              <a:rPr lang="en-US" sz="1600" b="1" dirty="0">
                <a:solidFill>
                  <a:srgbClr val="0E8A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piraputanga</a:t>
            </a:r>
            <a:pPr indent="0" marL="0">
              <a:buNone/>
            </a:pPr>
            <a:r>
              <a:rPr lang="en-US" sz="16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no canto da tela abre o canal: qualquer pessoa pergunta em linguagem natural e a IA responde citando documento e seção — sobre os 1.598 trechos do acervo oficial.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548640" y="2834640"/>
            <a:ext cx="640080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800"/>
              </a:spcAft>
              <a:buNone/>
            </a:pPr>
            <a:r>
              <a:rPr lang="en-US" sz="1450" b="1" dirty="0">
                <a:solidFill>
                  <a:srgbClr val="0E8A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Perguntas que faremos agora, ao vivo:
</a:t>
            </a:r>
            <a:endParaRPr lang="en-US" sz="145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5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“O que acontece com um lote que ficar vazio?” (PEUC, IPTU progressivo)</a:t>
            </a:r>
            <a:endParaRPr lang="en-US" sz="145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5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“Qual o tamanho mínimo de lote nos novos bairros?” (a IA aponta a divergência entre documentos)</a:t>
            </a:r>
            <a:endParaRPr lang="en-US" sz="145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5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“Como funciona a outorga onerosa do direito de construir?”</a:t>
            </a:r>
            <a:endParaRPr lang="en-US" sz="145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5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 uma pergunta da plateia — direto do celular de vocês</a:t>
            </a:r>
            <a:endParaRPr lang="en-US" sz="1450" dirty="0"/>
          </a:p>
        </p:txBody>
      </p:sp>
      <p:pic>
        <p:nvPicPr>
          <p:cNvPr id="8" name="Image 0" descr="C:\Users\Usuario\AppData\Local\Temp\claude\g--Meu-Drive-Diversos-IA--Claude-Code-Visual-Studio-IVIG-Solu--es-Urbanas-Contempor-neas\39d27393-cd9f-489c-b03d-ae7a308a57f7\scratchpad\qr-observatori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5257800"/>
            <a:ext cx="914400" cy="914400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1600200" y="553212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F62A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Pergunte você também: </a:t>
            </a:r>
            <a:pPr indent="0" marL="0">
              <a:buNone/>
            </a:pPr>
            <a:r>
              <a:rPr lang="en-US" sz="1400" b="1" dirty="0">
                <a:solidFill>
                  <a:srgbClr val="0E8A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observa.bonito.aureliomurta.ia.br</a:t>
            </a:r>
            <a:endParaRPr lang="en-US" sz="1400" dirty="0"/>
          </a:p>
        </p:txBody>
      </p:sp>
      <p:sp>
        <p:nvSpPr>
          <p:cNvPr id="10" name="Shape 7"/>
          <p:cNvSpPr/>
          <p:nvPr/>
        </p:nvSpPr>
        <p:spPr>
          <a:xfrm>
            <a:off x="7406640" y="1645920"/>
            <a:ext cx="4206240" cy="4480560"/>
          </a:xfrm>
          <a:prstGeom prst="roundRect">
            <a:avLst>
              <a:gd name="adj" fmla="val 2609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01600" dist="25400" dir="5400000">
              <a:srgbClr val="9CA3AF">
                <a:alpha val="35000"/>
              </a:srgbClr>
            </a:outerShdw>
          </a:effectLst>
        </p:spPr>
      </p:sp>
      <p:pic>
        <p:nvPicPr>
          <p:cNvPr id="11" name="Image 1" descr="C:\Users\Usuario\AppData\Local\Temp\claude\g--Meu-Drive-Diversos-IA--Claude-Code-Visual-Studio-IVIG-Solu--es-Urbanas-Contempor-neas\39d27393-cd9f-489c-b03d-ae7a308a57f7\scratchpad\piraputanga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62672" y="1828800"/>
            <a:ext cx="713232" cy="576072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8503920" y="1956816"/>
            <a:ext cx="2926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0E8A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PERGUNTE À LEI</a:t>
            </a:r>
            <a:endParaRPr lang="en-US" sz="1200" dirty="0"/>
          </a:p>
        </p:txBody>
      </p:sp>
      <p:sp>
        <p:nvSpPr>
          <p:cNvPr id="13" name="Text 9"/>
          <p:cNvSpPr/>
          <p:nvPr/>
        </p:nvSpPr>
        <p:spPr>
          <a:xfrm>
            <a:off x="7680960" y="2542032"/>
            <a:ext cx="3657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“Qual o tamanho mínimo de lote nos novos bairros?”</a:t>
            </a:r>
            <a:endParaRPr lang="en-US" sz="1400" dirty="0"/>
          </a:p>
        </p:txBody>
      </p:sp>
      <p:sp>
        <p:nvSpPr>
          <p:cNvPr id="14" name="Shape 10"/>
          <p:cNvSpPr/>
          <p:nvPr/>
        </p:nvSpPr>
        <p:spPr>
          <a:xfrm>
            <a:off x="7680960" y="3310128"/>
            <a:ext cx="3657600" cy="0"/>
          </a:xfrm>
          <a:prstGeom prst="line">
            <a:avLst/>
          </a:prstGeom>
          <a:noFill/>
          <a:ln w="12700">
            <a:solidFill>
              <a:srgbClr val="D1D5DB"/>
            </a:solidFill>
            <a:prstDash val="solid"/>
          </a:ln>
        </p:spPr>
      </p:sp>
      <p:sp>
        <p:nvSpPr>
          <p:cNvPr id="15" name="Text 11"/>
          <p:cNvSpPr/>
          <p:nvPr/>
        </p:nvSpPr>
        <p:spPr>
          <a:xfrm>
            <a:off x="7680960" y="3456432"/>
            <a:ext cx="3657600" cy="251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caderno de propostas fixa lote mínimo de 250 m²; o Anexo XI da minuta detalha de 200 a 600 m² conforme a zona.
</a:t>
            </a:r>
            <a:endParaRPr lang="en-US" sz="1400" dirty="0"/>
          </a:p>
          <a:p>
            <a:pPr indent="0" marL="0">
              <a:buNone/>
            </a:pPr>
            <a:r>
              <a:rPr lang="en-US" sz="1400" b="1" dirty="0">
                <a:solidFill>
                  <a:srgbClr val="0F62A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Fontes: Proposta, Eixo V · Minuta LC, Anexo XI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DF3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473952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UFF — Soluções Urbanas Contemporâneas · Bonito-MS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11274552" y="6473952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48640" y="365760"/>
            <a:ext cx="1109167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0E8A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DEMONSTRAÇÃO AO VIVO · 2 DE 2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548640" y="676656"/>
            <a:ext cx="11091672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observatório por dentro</a:t>
            </a:r>
            <a:endParaRPr lang="en-US" sz="3200" dirty="0"/>
          </a:p>
        </p:txBody>
      </p:sp>
      <p:sp>
        <p:nvSpPr>
          <p:cNvPr id="6" name="Text 4"/>
          <p:cNvSpPr/>
          <p:nvPr/>
        </p:nvSpPr>
        <p:spPr>
          <a:xfrm>
            <a:off x="548640" y="1554480"/>
            <a:ext cx="640080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sistema público, não uma vitrine: mapa, simulador, filtros e dados abertos — tudo com fonte citada.</a:t>
            </a:r>
            <a:endParaRPr lang="en-US" sz="1700" dirty="0"/>
          </a:p>
        </p:txBody>
      </p:sp>
      <p:sp>
        <p:nvSpPr>
          <p:cNvPr id="7" name="Text 5"/>
          <p:cNvSpPr/>
          <p:nvPr/>
        </p:nvSpPr>
        <p:spPr>
          <a:xfrm>
            <a:off x="548640" y="2606040"/>
            <a:ext cx="6400800" cy="25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700"/>
              </a:spcAft>
              <a:buNone/>
            </a:pPr>
            <a:r>
              <a:rPr lang="en-US" sz="1450" b="1" dirty="0">
                <a:solidFill>
                  <a:srgbClr val="0F62A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que vamos navegar:
</a:t>
            </a:r>
            <a:endParaRPr lang="en-US" sz="1450" dirty="0"/>
          </a:p>
          <a:p>
            <a:pPr marL="342900" indent="-342900">
              <a:spcAft>
                <a:spcPts val="700"/>
              </a:spcAft>
              <a:buSzPct val="100000"/>
              <a:buChar char="•"/>
            </a:pPr>
            <a:r>
              <a:rPr lang="en-US" sz="145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Mapa de satélite interativo: limite oficial IBGE, atrativos e aeroporto</a:t>
            </a:r>
            <a:endParaRPr lang="en-US" sz="1450" dirty="0"/>
          </a:p>
          <a:p>
            <a:pPr marL="342900" indent="-342900">
              <a:spcAft>
                <a:spcPts val="700"/>
              </a:spcAft>
              <a:buSzPct val="100000"/>
              <a:buChar char="•"/>
            </a:pPr>
            <a:r>
              <a:rPr lang="en-US" sz="145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Semáforo das 15 regulamentações, com artigo de origem e prazo</a:t>
            </a:r>
            <a:endParaRPr lang="en-US" sz="1450" dirty="0"/>
          </a:p>
          <a:p>
            <a:pPr marL="342900" indent="-342900">
              <a:spcAft>
                <a:spcPts val="700"/>
              </a:spcAft>
              <a:buSzPct val="100000"/>
              <a:buChar char="•"/>
            </a:pPr>
            <a:r>
              <a:rPr lang="en-US" sz="145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Relógio das regulamentações: simule a data de sanção e veja os prazos</a:t>
            </a:r>
            <a:endParaRPr lang="en-US" sz="1450" dirty="0"/>
          </a:p>
          <a:p>
            <a:pPr marL="342900" indent="-342900">
              <a:spcAft>
                <a:spcPts val="700"/>
              </a:spcAft>
              <a:buSzPct val="100000"/>
              <a:buChar char="•"/>
            </a:pPr>
            <a:r>
              <a:rPr lang="en-US" sz="145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30 indicadores com filtros, busca e download CSV/JSON (dados abertos)</a:t>
            </a:r>
            <a:endParaRPr lang="en-US" sz="1450" dirty="0"/>
          </a:p>
        </p:txBody>
      </p:sp>
      <p:sp>
        <p:nvSpPr>
          <p:cNvPr id="8" name="Shape 6"/>
          <p:cNvSpPr/>
          <p:nvPr/>
        </p:nvSpPr>
        <p:spPr>
          <a:xfrm>
            <a:off x="7406640" y="1645920"/>
            <a:ext cx="4206240" cy="4389120"/>
          </a:xfrm>
          <a:prstGeom prst="roundRect">
            <a:avLst>
              <a:gd name="adj" fmla="val 2609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01600" dist="25400" dir="5400000">
              <a:srgbClr val="9CA3AF">
                <a:alpha val="35000"/>
              </a:srgbClr>
            </a:outerShdw>
          </a:effectLst>
        </p:spPr>
      </p:sp>
      <p:sp>
        <p:nvSpPr>
          <p:cNvPr id="9" name="Text 7"/>
          <p:cNvSpPr/>
          <p:nvPr/>
        </p:nvSpPr>
        <p:spPr>
          <a:xfrm>
            <a:off x="7680960" y="184708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50" kern="0" dirty="0">
                <a:solidFill>
                  <a:srgbClr val="0F62A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SEMÁFORO DAS REGULAMENTAÇÕES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7726680" y="2404872"/>
            <a:ext cx="237744" cy="237744"/>
          </a:xfrm>
          <a:prstGeom prst="ellipse">
            <a:avLst/>
          </a:prstGeom>
          <a:solidFill>
            <a:srgbClr val="22C55E"/>
          </a:solidFill>
          <a:ln/>
        </p:spPr>
      </p:sp>
      <p:sp>
        <p:nvSpPr>
          <p:cNvPr id="11" name="Text 9"/>
          <p:cNvSpPr/>
          <p:nvPr/>
        </p:nvSpPr>
        <p:spPr>
          <a:xfrm>
            <a:off x="8119872" y="2331720"/>
            <a:ext cx="3200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Lei do perímetro urbano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7726680" y="3072384"/>
            <a:ext cx="237744" cy="237744"/>
          </a:xfrm>
          <a:prstGeom prst="ellipse">
            <a:avLst/>
          </a:prstGeom>
          <a:solidFill>
            <a:srgbClr val="F59E0B"/>
          </a:solidFill>
          <a:ln/>
        </p:spPr>
      </p:sp>
      <p:sp>
        <p:nvSpPr>
          <p:cNvPr id="13" name="Text 11"/>
          <p:cNvSpPr/>
          <p:nvPr/>
        </p:nvSpPr>
        <p:spPr>
          <a:xfrm>
            <a:off x="8119872" y="2999232"/>
            <a:ext cx="3200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Decreto da OODC</a:t>
            </a:r>
            <a:endParaRPr lang="en-US" sz="1400" dirty="0"/>
          </a:p>
        </p:txBody>
      </p:sp>
      <p:sp>
        <p:nvSpPr>
          <p:cNvPr id="14" name="Shape 12"/>
          <p:cNvSpPr/>
          <p:nvPr/>
        </p:nvSpPr>
        <p:spPr>
          <a:xfrm>
            <a:off x="7726680" y="3739896"/>
            <a:ext cx="237744" cy="237744"/>
          </a:xfrm>
          <a:prstGeom prst="ellipse">
            <a:avLst/>
          </a:prstGeom>
          <a:solidFill>
            <a:srgbClr val="F59E0B"/>
          </a:solidFill>
          <a:ln/>
        </p:spPr>
      </p:sp>
      <p:sp>
        <p:nvSpPr>
          <p:cNvPr id="15" name="Text 13"/>
          <p:cNvSpPr/>
          <p:nvPr/>
        </p:nvSpPr>
        <p:spPr>
          <a:xfrm>
            <a:off x="8119872" y="3666744"/>
            <a:ext cx="3200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Regulamento do EIV</a:t>
            </a:r>
            <a:endParaRPr lang="en-US" sz="1400" dirty="0"/>
          </a:p>
        </p:txBody>
      </p:sp>
      <p:sp>
        <p:nvSpPr>
          <p:cNvPr id="16" name="Shape 14"/>
          <p:cNvSpPr/>
          <p:nvPr/>
        </p:nvSpPr>
        <p:spPr>
          <a:xfrm>
            <a:off x="7726680" y="4407408"/>
            <a:ext cx="237744" cy="237744"/>
          </a:xfrm>
          <a:prstGeom prst="ellipse">
            <a:avLst/>
          </a:prstGeom>
          <a:solidFill>
            <a:srgbClr val="EF4444"/>
          </a:solidFill>
          <a:ln/>
        </p:spPr>
      </p:sp>
      <p:sp>
        <p:nvSpPr>
          <p:cNvPr id="17" name="Text 15"/>
          <p:cNvSpPr/>
          <p:nvPr/>
        </p:nvSpPr>
        <p:spPr>
          <a:xfrm>
            <a:off x="8119872" y="4334256"/>
            <a:ext cx="3200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Lei de parcelamento</a:t>
            </a:r>
            <a:endParaRPr lang="en-US" sz="1400" dirty="0"/>
          </a:p>
        </p:txBody>
      </p:sp>
      <p:sp>
        <p:nvSpPr>
          <p:cNvPr id="18" name="Shape 16"/>
          <p:cNvSpPr/>
          <p:nvPr/>
        </p:nvSpPr>
        <p:spPr>
          <a:xfrm>
            <a:off x="7726680" y="5074920"/>
            <a:ext cx="237744" cy="237744"/>
          </a:xfrm>
          <a:prstGeom prst="ellipse">
            <a:avLst/>
          </a:prstGeom>
          <a:solidFill>
            <a:srgbClr val="EF4444"/>
          </a:solidFill>
          <a:ln/>
        </p:spPr>
      </p:sp>
      <p:sp>
        <p:nvSpPr>
          <p:cNvPr id="19" name="Text 17"/>
          <p:cNvSpPr/>
          <p:nvPr/>
        </p:nvSpPr>
        <p:spPr>
          <a:xfrm>
            <a:off x="8119872" y="5001768"/>
            <a:ext cx="3200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Código de obras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7680960" y="5687568"/>
            <a:ext cx="3657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ilustrativo — dados reais na demo</a:t>
            </a:r>
            <a:endParaRPr lang="en-US" sz="1200" dirty="0"/>
          </a:p>
        </p:txBody>
      </p:sp>
      <p:pic>
        <p:nvPicPr>
          <p:cNvPr id="21" name="Image 0" descr="C:\Users\Usuario\AppData\Local\Temp\claude\g--Meu-Drive-Diversos-IA--Claude-Code-Visual-Studio-IVIG-Solu--es-Urbanas-Contempor-neas\39d27393-cd9f-489c-b03d-ae7a308a57f7\scratchpad\qr-observatori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5257800"/>
            <a:ext cx="914400" cy="914400"/>
          </a:xfrm>
          <a:prstGeom prst="rect">
            <a:avLst/>
          </a:prstGeom>
        </p:spPr>
      </p:pic>
      <p:sp>
        <p:nvSpPr>
          <p:cNvPr id="22" name="Text 19"/>
          <p:cNvSpPr/>
          <p:nvPr/>
        </p:nvSpPr>
        <p:spPr>
          <a:xfrm>
            <a:off x="1600200" y="553212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F62A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Abra agora no celular: </a:t>
            </a:r>
            <a:pPr indent="0" marL="0">
              <a:buNone/>
            </a:pPr>
            <a:r>
              <a:rPr lang="en-US" sz="1400" b="1" dirty="0">
                <a:solidFill>
                  <a:srgbClr val="0E8A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observa.bonito.aureliomurta.ia.br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473952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UFF — Soluções Urbanas Contemporâneas · Bonito-MS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11274552" y="6473952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48640" y="365760"/>
            <a:ext cx="1109167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0E8A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TRABALHAMOS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548640" y="676656"/>
            <a:ext cx="11091672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Rigor, fonte e soberania dos dados</a:t>
            </a:r>
            <a:endParaRPr lang="en-US" sz="3200" dirty="0"/>
          </a:p>
        </p:txBody>
      </p:sp>
      <p:sp>
        <p:nvSpPr>
          <p:cNvPr id="6" name="Shape 4"/>
          <p:cNvSpPr/>
          <p:nvPr/>
        </p:nvSpPr>
        <p:spPr>
          <a:xfrm>
            <a:off x="548640" y="1783080"/>
            <a:ext cx="5440680" cy="1920240"/>
          </a:xfrm>
          <a:prstGeom prst="roundRect">
            <a:avLst>
              <a:gd name="adj" fmla="val 4762"/>
            </a:avLst>
          </a:prstGeom>
          <a:solidFill>
            <a:srgbClr val="F3F4F6"/>
          </a:solidFill>
          <a:ln/>
        </p:spPr>
      </p:sp>
      <p:sp>
        <p:nvSpPr>
          <p:cNvPr id="7" name="Text 5"/>
          <p:cNvSpPr/>
          <p:nvPr/>
        </p:nvSpPr>
        <p:spPr>
          <a:xfrm>
            <a:off x="822960" y="1965960"/>
            <a:ext cx="4892040" cy="15727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600" b="1" dirty="0">
                <a:solidFill>
                  <a:srgbClr val="0F62A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Toda resposta tem fonte
</a:t>
            </a:r>
            <a:endParaRPr lang="en-US" sz="16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Artigo, página e documento citados. A IA que não sabe, diz que não sabe — não inventa (arquitetura RAG).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6217920" y="1783080"/>
            <a:ext cx="5440680" cy="1920240"/>
          </a:xfrm>
          <a:prstGeom prst="roundRect">
            <a:avLst>
              <a:gd name="adj" fmla="val 4762"/>
            </a:avLst>
          </a:prstGeom>
          <a:solidFill>
            <a:srgbClr val="E8F5EC"/>
          </a:solidFill>
          <a:ln/>
        </p:spPr>
      </p:sp>
      <p:sp>
        <p:nvSpPr>
          <p:cNvPr id="9" name="Text 7"/>
          <p:cNvSpPr/>
          <p:nvPr/>
        </p:nvSpPr>
        <p:spPr>
          <a:xfrm>
            <a:off x="6492240" y="1965960"/>
            <a:ext cx="4892040" cy="15727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600" b="1" dirty="0">
                <a:solidFill>
                  <a:srgbClr val="0E8A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Os dados são do município
</a:t>
            </a:r>
            <a:endParaRPr lang="en-US" sz="16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Bancos de dados e acervo ficam sob controle da Prefeitura, em padrões abertos. Sem aprisionamento tecnológico: tudo documentado e transferível.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548640" y="3977640"/>
            <a:ext cx="5440680" cy="1920240"/>
          </a:xfrm>
          <a:prstGeom prst="roundRect">
            <a:avLst>
              <a:gd name="adj" fmla="val 4762"/>
            </a:avLst>
          </a:prstGeom>
          <a:solidFill>
            <a:srgbClr val="F3F4F6"/>
          </a:solidFill>
          <a:ln/>
        </p:spPr>
      </p:sp>
      <p:sp>
        <p:nvSpPr>
          <p:cNvPr id="11" name="Text 9"/>
          <p:cNvSpPr/>
          <p:nvPr/>
        </p:nvSpPr>
        <p:spPr>
          <a:xfrm>
            <a:off x="822960" y="4160520"/>
            <a:ext cx="4892040" cy="15727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600" b="1" dirty="0">
                <a:solidFill>
                  <a:srgbClr val="0F62A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LGPD desde o desenho
</a:t>
            </a:r>
            <a:endParaRPr lang="en-US" sz="16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Tratamento de dados pessoais mapeado e auditável — prática já aplicada em projetos regulatórios federais.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6217920" y="3977640"/>
            <a:ext cx="5440680" cy="1920240"/>
          </a:xfrm>
          <a:prstGeom prst="roundRect">
            <a:avLst>
              <a:gd name="adj" fmla="val 4762"/>
            </a:avLst>
          </a:prstGeom>
          <a:solidFill>
            <a:srgbClr val="F3F4F6"/>
          </a:solidFill>
          <a:ln/>
        </p:spPr>
      </p:sp>
      <p:sp>
        <p:nvSpPr>
          <p:cNvPr id="13" name="Text 11"/>
          <p:cNvSpPr/>
          <p:nvPr/>
        </p:nvSpPr>
        <p:spPr>
          <a:xfrm>
            <a:off x="6492240" y="4160520"/>
            <a:ext cx="4892040" cy="15727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600" b="1" dirty="0">
                <a:solidFill>
                  <a:srgbClr val="0F62A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Método científico
</a:t>
            </a:r>
            <a:endParaRPr lang="en-US" sz="16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Base de testes de qualidade, métricas de recuperação e manifesto de reprodutibilidade em cada entrega de IA.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473952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UFF — Soluções Urbanas Contemporâneas · Bonito-MS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11274552" y="6473952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48640" y="365760"/>
            <a:ext cx="1109167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0E8A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 FIZER SENTIDO PARA BONITO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548640" y="676656"/>
            <a:ext cx="11091672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Três formas de caminhar juntos</a:t>
            </a:r>
            <a:endParaRPr lang="en-US" sz="3200" dirty="0"/>
          </a:p>
        </p:txBody>
      </p:sp>
      <p:sp>
        <p:nvSpPr>
          <p:cNvPr id="6" name="Shape 4"/>
          <p:cNvSpPr/>
          <p:nvPr/>
        </p:nvSpPr>
        <p:spPr>
          <a:xfrm>
            <a:off x="548640" y="1783080"/>
            <a:ext cx="3611880" cy="4114800"/>
          </a:xfrm>
          <a:prstGeom prst="roundRect">
            <a:avLst>
              <a:gd name="adj" fmla="val 2532"/>
            </a:avLst>
          </a:prstGeom>
          <a:solidFill>
            <a:srgbClr val="F3F4F6"/>
          </a:solidFill>
          <a:ln/>
        </p:spPr>
      </p:sp>
      <p:sp>
        <p:nvSpPr>
          <p:cNvPr id="7" name="Text 5"/>
          <p:cNvSpPr/>
          <p:nvPr/>
        </p:nvSpPr>
        <p:spPr>
          <a:xfrm>
            <a:off x="777240" y="2039112"/>
            <a:ext cx="31546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62A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Entrega pontual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777240" y="2743200"/>
            <a:ext cx="315468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produto fechado: o assistente do plano, o observatório, um ciclo de capacitação.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777240" y="4892040"/>
            <a:ext cx="31546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Começa e termina; orçamento definido.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4288536" y="1783080"/>
            <a:ext cx="3611880" cy="4114800"/>
          </a:xfrm>
          <a:prstGeom prst="roundRect">
            <a:avLst>
              <a:gd name="adj" fmla="val 2532"/>
            </a:avLst>
          </a:prstGeom>
          <a:solidFill>
            <a:srgbClr val="E8F5EC"/>
          </a:solidFill>
          <a:ln/>
        </p:spPr>
      </p:sp>
      <p:sp>
        <p:nvSpPr>
          <p:cNvPr id="11" name="Text 9"/>
          <p:cNvSpPr/>
          <p:nvPr/>
        </p:nvSpPr>
        <p:spPr>
          <a:xfrm>
            <a:off x="4517136" y="2039112"/>
            <a:ext cx="31546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E8A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Operação contínua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4517136" y="2743200"/>
            <a:ext cx="315468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Observatório e assistente vivos: dados atualizados, novas leis incorporadas, suporte à equipe municipal.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4517136" y="4892040"/>
            <a:ext cx="31546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Assinatura mensal; acompanha o ciclo do plano.</a:t>
            </a:r>
            <a:endParaRPr lang="en-US" sz="1400" dirty="0"/>
          </a:p>
        </p:txBody>
      </p:sp>
      <p:sp>
        <p:nvSpPr>
          <p:cNvPr id="14" name="Shape 12"/>
          <p:cNvSpPr/>
          <p:nvPr/>
        </p:nvSpPr>
        <p:spPr>
          <a:xfrm>
            <a:off x="8028432" y="1783080"/>
            <a:ext cx="3611880" cy="4114800"/>
          </a:xfrm>
          <a:prstGeom prst="roundRect">
            <a:avLst>
              <a:gd name="adj" fmla="val 2532"/>
            </a:avLst>
          </a:prstGeom>
          <a:solidFill>
            <a:srgbClr val="F3F4F6"/>
          </a:solidFill>
          <a:ln/>
        </p:spPr>
      </p:sp>
      <p:sp>
        <p:nvSpPr>
          <p:cNvPr id="15" name="Text 13"/>
          <p:cNvSpPr/>
          <p:nvPr/>
        </p:nvSpPr>
        <p:spPr>
          <a:xfrm>
            <a:off x="8257032" y="2039112"/>
            <a:ext cx="31546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62A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Transferência de capacidade</a:t>
            </a: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8257032" y="2743200"/>
            <a:ext cx="315468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Implantamos, treinamos a equipe local e entregamos as chaves — a Prefeitura opera sozinha.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8257032" y="4892040"/>
            <a:ext cx="31546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Projeto + capacitação; autonomia como meta.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473952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UFF — Soluções Urbanas Contemporâneas · Bonito-MS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11274552" y="6473952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48640" y="365760"/>
            <a:ext cx="1109167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0E8A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MAPEADO NO NOSSO ACERVO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548640" y="676656"/>
            <a:ext cx="11091672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portfólio pronto para Bonito começar</a:t>
            </a:r>
            <a:endParaRPr lang="en-US" sz="3200" dirty="0"/>
          </a:p>
        </p:txBody>
      </p:sp>
      <p:sp>
        <p:nvSpPr>
          <p:cNvPr id="6" name="Shape 4"/>
          <p:cNvSpPr/>
          <p:nvPr/>
        </p:nvSpPr>
        <p:spPr>
          <a:xfrm>
            <a:off x="548640" y="1645920"/>
            <a:ext cx="3611880" cy="2103120"/>
          </a:xfrm>
          <a:prstGeom prst="roundRect">
            <a:avLst>
              <a:gd name="adj" fmla="val 4348"/>
            </a:avLst>
          </a:prstGeom>
          <a:solidFill>
            <a:srgbClr val="E8F5EC"/>
          </a:solidFill>
          <a:ln/>
        </p:spPr>
      </p:sp>
      <p:sp>
        <p:nvSpPr>
          <p:cNvPr id="7" name="Shape 5"/>
          <p:cNvSpPr/>
          <p:nvPr/>
        </p:nvSpPr>
        <p:spPr>
          <a:xfrm>
            <a:off x="749808" y="1828800"/>
            <a:ext cx="457200" cy="457200"/>
          </a:xfrm>
          <a:prstGeom prst="ellipse">
            <a:avLst/>
          </a:prstGeom>
          <a:solidFill>
            <a:srgbClr val="0F62AC"/>
          </a:solidFill>
          <a:ln/>
        </p:spPr>
      </p:sp>
      <p:sp>
        <p:nvSpPr>
          <p:cNvPr id="8" name="Text 6"/>
          <p:cNvSpPr/>
          <p:nvPr/>
        </p:nvSpPr>
        <p:spPr>
          <a:xfrm>
            <a:off x="749808" y="181051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1335024" y="1810512"/>
            <a:ext cx="26517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0E8A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Implementação do plano</a:t>
            </a:r>
            <a:endParaRPr lang="en-US" sz="1500" dirty="0"/>
          </a:p>
        </p:txBody>
      </p:sp>
      <p:sp>
        <p:nvSpPr>
          <p:cNvPr id="10" name="Text 8"/>
          <p:cNvSpPr/>
          <p:nvPr/>
        </p:nvSpPr>
        <p:spPr>
          <a:xfrm>
            <a:off x="777240" y="2514600"/>
            <a:ext cx="315468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Observatório oficial (já no ar) · acompanhamento das 15 regulamentações · avaliação de entregas com IA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4288536" y="1645920"/>
            <a:ext cx="3611880" cy="2103120"/>
          </a:xfrm>
          <a:prstGeom prst="roundRect">
            <a:avLst>
              <a:gd name="adj" fmla="val 4348"/>
            </a:avLst>
          </a:prstGeom>
          <a:solidFill>
            <a:srgbClr val="F3F4F6"/>
          </a:solidFill>
          <a:ln/>
        </p:spPr>
      </p:sp>
      <p:sp>
        <p:nvSpPr>
          <p:cNvPr id="12" name="Shape 10"/>
          <p:cNvSpPr/>
          <p:nvPr/>
        </p:nvSpPr>
        <p:spPr>
          <a:xfrm>
            <a:off x="4489704" y="1828800"/>
            <a:ext cx="457200" cy="457200"/>
          </a:xfrm>
          <a:prstGeom prst="ellipse">
            <a:avLst/>
          </a:prstGeom>
          <a:solidFill>
            <a:srgbClr val="1DB954"/>
          </a:solidFill>
          <a:ln/>
        </p:spPr>
      </p:sp>
      <p:sp>
        <p:nvSpPr>
          <p:cNvPr id="13" name="Text 11"/>
          <p:cNvSpPr/>
          <p:nvPr/>
        </p:nvSpPr>
        <p:spPr>
          <a:xfrm>
            <a:off x="4489704" y="181051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5074920" y="1810512"/>
            <a:ext cx="26517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Participação e atendimento</a:t>
            </a:r>
            <a:endParaRPr lang="en-US" sz="1500" dirty="0"/>
          </a:p>
        </p:txBody>
      </p:sp>
      <p:sp>
        <p:nvSpPr>
          <p:cNvPr id="15" name="Text 13"/>
          <p:cNvSpPr/>
          <p:nvPr/>
        </p:nvSpPr>
        <p:spPr>
          <a:xfrm>
            <a:off x="4517136" y="2514600"/>
            <a:ext cx="315468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Áudio do cidadão vira documento · chatbot no WhatsApp · atas automáticas de audiências e do CMDU</a:t>
            </a:r>
            <a:endParaRPr lang="en-US" sz="1400" dirty="0"/>
          </a:p>
        </p:txBody>
      </p:sp>
      <p:sp>
        <p:nvSpPr>
          <p:cNvPr id="16" name="Shape 14"/>
          <p:cNvSpPr/>
          <p:nvPr/>
        </p:nvSpPr>
        <p:spPr>
          <a:xfrm>
            <a:off x="8028432" y="1645920"/>
            <a:ext cx="3611880" cy="2103120"/>
          </a:xfrm>
          <a:prstGeom prst="roundRect">
            <a:avLst>
              <a:gd name="adj" fmla="val 4348"/>
            </a:avLst>
          </a:prstGeom>
          <a:solidFill>
            <a:srgbClr val="F3F4F6"/>
          </a:solidFill>
          <a:ln/>
        </p:spPr>
      </p:sp>
      <p:sp>
        <p:nvSpPr>
          <p:cNvPr id="17" name="Shape 15"/>
          <p:cNvSpPr/>
          <p:nvPr/>
        </p:nvSpPr>
        <p:spPr>
          <a:xfrm>
            <a:off x="8229600" y="1828800"/>
            <a:ext cx="457200" cy="457200"/>
          </a:xfrm>
          <a:prstGeom prst="ellipse">
            <a:avLst/>
          </a:prstGeom>
          <a:solidFill>
            <a:srgbClr val="0F62AC"/>
          </a:solidFill>
          <a:ln/>
        </p:spPr>
      </p:sp>
      <p:sp>
        <p:nvSpPr>
          <p:cNvPr id="18" name="Text 16"/>
          <p:cNvSpPr/>
          <p:nvPr/>
        </p:nvSpPr>
        <p:spPr>
          <a:xfrm>
            <a:off x="8229600" y="181051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8814816" y="1810512"/>
            <a:ext cx="26517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Capacitação de servidores</a:t>
            </a:r>
            <a:endParaRPr lang="en-US" sz="1500" dirty="0"/>
          </a:p>
        </p:txBody>
      </p:sp>
      <p:sp>
        <p:nvSpPr>
          <p:cNvPr id="20" name="Text 18"/>
          <p:cNvSpPr/>
          <p:nvPr/>
        </p:nvSpPr>
        <p:spPr>
          <a:xfrm>
            <a:off x="8257032" y="2514600"/>
            <a:ext cx="315468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Escola municipal com tutor de IA (plataforma em operação) · trilhas por perfil · diagnóstico de competências</a:t>
            </a:r>
            <a:endParaRPr lang="en-US" sz="1400" dirty="0"/>
          </a:p>
        </p:txBody>
      </p:sp>
      <p:sp>
        <p:nvSpPr>
          <p:cNvPr id="21" name="Shape 19"/>
          <p:cNvSpPr/>
          <p:nvPr/>
        </p:nvSpPr>
        <p:spPr>
          <a:xfrm>
            <a:off x="548640" y="3977640"/>
            <a:ext cx="3611880" cy="2103120"/>
          </a:xfrm>
          <a:prstGeom prst="roundRect">
            <a:avLst>
              <a:gd name="adj" fmla="val 4348"/>
            </a:avLst>
          </a:prstGeom>
          <a:solidFill>
            <a:srgbClr val="F3F4F6"/>
          </a:solidFill>
          <a:ln/>
        </p:spPr>
      </p:sp>
      <p:sp>
        <p:nvSpPr>
          <p:cNvPr id="22" name="Shape 20"/>
          <p:cNvSpPr/>
          <p:nvPr/>
        </p:nvSpPr>
        <p:spPr>
          <a:xfrm>
            <a:off x="749808" y="4160520"/>
            <a:ext cx="457200" cy="457200"/>
          </a:xfrm>
          <a:prstGeom prst="ellipse">
            <a:avLst/>
          </a:prstGeom>
          <a:solidFill>
            <a:srgbClr val="1DB954"/>
          </a:solidFill>
          <a:ln/>
        </p:spPr>
      </p:sp>
      <p:sp>
        <p:nvSpPr>
          <p:cNvPr id="23" name="Text 21"/>
          <p:cNvSpPr/>
          <p:nvPr/>
        </p:nvSpPr>
        <p:spPr>
          <a:xfrm>
            <a:off x="749808" y="414223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1335024" y="4142232"/>
            <a:ext cx="26517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Dados, território e ambiente</a:t>
            </a:r>
            <a:endParaRPr lang="en-US" sz="1500" dirty="0"/>
          </a:p>
        </p:txBody>
      </p:sp>
      <p:sp>
        <p:nvSpPr>
          <p:cNvPr id="25" name="Text 23"/>
          <p:cNvSpPr/>
          <p:nvPr/>
        </p:nvSpPr>
        <p:spPr>
          <a:xfrm>
            <a:off x="777240" y="4846320"/>
            <a:ext cx="315468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Painéis IBGE/DataSUS · atlas de risco climático · observatório ambiental e de resíduos</a:t>
            </a:r>
            <a:endParaRPr lang="en-US" sz="1400" dirty="0"/>
          </a:p>
        </p:txBody>
      </p:sp>
      <p:sp>
        <p:nvSpPr>
          <p:cNvPr id="26" name="Shape 24"/>
          <p:cNvSpPr/>
          <p:nvPr/>
        </p:nvSpPr>
        <p:spPr>
          <a:xfrm>
            <a:off x="4288536" y="3977640"/>
            <a:ext cx="3611880" cy="2103120"/>
          </a:xfrm>
          <a:prstGeom prst="roundRect">
            <a:avLst>
              <a:gd name="adj" fmla="val 4348"/>
            </a:avLst>
          </a:prstGeom>
          <a:solidFill>
            <a:srgbClr val="F3F4F6"/>
          </a:solidFill>
          <a:ln/>
        </p:spPr>
      </p:sp>
      <p:sp>
        <p:nvSpPr>
          <p:cNvPr id="27" name="Shape 25"/>
          <p:cNvSpPr/>
          <p:nvPr/>
        </p:nvSpPr>
        <p:spPr>
          <a:xfrm>
            <a:off x="4489704" y="4160520"/>
            <a:ext cx="457200" cy="457200"/>
          </a:xfrm>
          <a:prstGeom prst="ellipse">
            <a:avLst/>
          </a:prstGeom>
          <a:solidFill>
            <a:srgbClr val="0F62AC"/>
          </a:solidFill>
          <a:ln/>
        </p:spPr>
      </p:sp>
      <p:sp>
        <p:nvSpPr>
          <p:cNvPr id="28" name="Text 26"/>
          <p:cNvSpPr/>
          <p:nvPr/>
        </p:nvSpPr>
        <p:spPr>
          <a:xfrm>
            <a:off x="4489704" y="414223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600" dirty="0"/>
          </a:p>
        </p:txBody>
      </p:sp>
      <p:sp>
        <p:nvSpPr>
          <p:cNvPr id="29" name="Text 27"/>
          <p:cNvSpPr/>
          <p:nvPr/>
        </p:nvSpPr>
        <p:spPr>
          <a:xfrm>
            <a:off x="5074920" y="4142232"/>
            <a:ext cx="26517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Turismo</a:t>
            </a:r>
            <a:endParaRPr lang="en-US" sz="1500" dirty="0"/>
          </a:p>
        </p:txBody>
      </p:sp>
      <p:sp>
        <p:nvSpPr>
          <p:cNvPr id="30" name="Text 28"/>
          <p:cNvSpPr/>
          <p:nvPr/>
        </p:nvSpPr>
        <p:spPr>
          <a:xfrm>
            <a:off x="4517136" y="4846320"/>
            <a:ext cx="315468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Observatório de fluxo de visitantes · boletim de expectativas do trade · memória e patrimônio digital</a:t>
            </a:r>
            <a:endParaRPr lang="en-US" sz="1400" dirty="0"/>
          </a:p>
        </p:txBody>
      </p:sp>
      <p:sp>
        <p:nvSpPr>
          <p:cNvPr id="31" name="Shape 29"/>
          <p:cNvSpPr/>
          <p:nvPr/>
        </p:nvSpPr>
        <p:spPr>
          <a:xfrm>
            <a:off x="8028432" y="3977640"/>
            <a:ext cx="3611880" cy="2103120"/>
          </a:xfrm>
          <a:prstGeom prst="roundRect">
            <a:avLst>
              <a:gd name="adj" fmla="val 4348"/>
            </a:avLst>
          </a:prstGeom>
          <a:solidFill>
            <a:srgbClr val="F3F4F6"/>
          </a:solidFill>
          <a:ln/>
        </p:spPr>
      </p:sp>
      <p:sp>
        <p:nvSpPr>
          <p:cNvPr id="32" name="Shape 30"/>
          <p:cNvSpPr/>
          <p:nvPr/>
        </p:nvSpPr>
        <p:spPr>
          <a:xfrm>
            <a:off x="8229600" y="4160520"/>
            <a:ext cx="457200" cy="457200"/>
          </a:xfrm>
          <a:prstGeom prst="ellipse">
            <a:avLst/>
          </a:prstGeom>
          <a:solidFill>
            <a:srgbClr val="1DB954"/>
          </a:solidFill>
          <a:ln/>
        </p:spPr>
      </p:sp>
      <p:sp>
        <p:nvSpPr>
          <p:cNvPr id="33" name="Text 31"/>
          <p:cNvSpPr/>
          <p:nvPr/>
        </p:nvSpPr>
        <p:spPr>
          <a:xfrm>
            <a:off x="8229600" y="414223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600" dirty="0"/>
          </a:p>
        </p:txBody>
      </p:sp>
      <p:sp>
        <p:nvSpPr>
          <p:cNvPr id="34" name="Text 32"/>
          <p:cNvSpPr/>
          <p:nvPr/>
        </p:nvSpPr>
        <p:spPr>
          <a:xfrm>
            <a:off x="8814816" y="4142232"/>
            <a:ext cx="26517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Captação e inteligência</a:t>
            </a:r>
            <a:endParaRPr lang="en-US" sz="1500" dirty="0"/>
          </a:p>
        </p:txBody>
      </p:sp>
      <p:sp>
        <p:nvSpPr>
          <p:cNvPr id="35" name="Text 33"/>
          <p:cNvSpPr/>
          <p:nvPr/>
        </p:nvSpPr>
        <p:spPr>
          <a:xfrm>
            <a:off x="8257032" y="4846320"/>
            <a:ext cx="315468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Radar de editais para as 37 propostas · radar legislativo e de notícias · adequação LGPD</a:t>
            </a:r>
            <a:endParaRPr lang="en-US" sz="1400" dirty="0"/>
          </a:p>
        </p:txBody>
      </p:sp>
      <p:sp>
        <p:nvSpPr>
          <p:cNvPr id="36" name="Text 34"/>
          <p:cNvSpPr/>
          <p:nvPr/>
        </p:nvSpPr>
        <p:spPr>
          <a:xfrm>
            <a:off x="548640" y="6144768"/>
            <a:ext cx="1109167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F62A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Nada aqui nasce do zero: </a:t>
            </a:r>
            <a:pPr indent="0" marL="0">
              <a:buNone/>
            </a:pPr>
            <a:r>
              <a:rPr lang="en-US" sz="14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são bases já construídas para órgãos federais e estaduais — o trabalho é adaptar a Bonito.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473952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UFF — Soluções Urbanas Contemporâneas · Bonito-MS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11274552" y="6473952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48640" y="365760"/>
            <a:ext cx="1109167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0E8A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PRÓXIMOS PASSOS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548640" y="676656"/>
            <a:ext cx="11091672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Uma proposta concreta para começar</a:t>
            </a:r>
            <a:endParaRPr lang="en-US" sz="3200" dirty="0"/>
          </a:p>
        </p:txBody>
      </p:sp>
      <p:pic>
        <p:nvPicPr>
          <p:cNvPr id="6" name="Image 0" descr="C:\Users\Usuario\AppData\Local\Temp\claude\g--Meu-Drive-Diversos-IA--Claude-Code-Visual-Studio-IVIG-Solu--es-Urbanas-Contempor-neas\39d27393-cd9f-489c-b03d-ae7a308a57f7\scratchpad\qr-observatori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811512" y="1920240"/>
            <a:ext cx="1554480" cy="155448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9354312" y="3566160"/>
            <a:ext cx="2468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F62A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observa.bonito.aureliomurta.ia.br</a:t>
            </a:r>
            <a:endParaRPr lang="en-US" sz="1200" dirty="0"/>
          </a:p>
        </p:txBody>
      </p:sp>
      <p:sp>
        <p:nvSpPr>
          <p:cNvPr id="8" name="Shape 5"/>
          <p:cNvSpPr/>
          <p:nvPr/>
        </p:nvSpPr>
        <p:spPr>
          <a:xfrm>
            <a:off x="548640" y="1920240"/>
            <a:ext cx="502920" cy="502920"/>
          </a:xfrm>
          <a:prstGeom prst="ellipse">
            <a:avLst/>
          </a:prstGeom>
          <a:solidFill>
            <a:srgbClr val="0F62AC"/>
          </a:solidFill>
          <a:ln/>
        </p:spPr>
      </p:sp>
      <p:sp>
        <p:nvSpPr>
          <p:cNvPr id="9" name="Text 6"/>
          <p:cNvSpPr/>
          <p:nvPr/>
        </p:nvSpPr>
        <p:spPr>
          <a:xfrm>
            <a:off x="548640" y="1901952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10" name="Text 7"/>
          <p:cNvSpPr/>
          <p:nvPr/>
        </p:nvSpPr>
        <p:spPr>
          <a:xfrm>
            <a:off x="1325880" y="1828800"/>
            <a:ext cx="822960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300"/>
              </a:spcAft>
              <a:buNone/>
            </a:pPr>
            <a:r>
              <a:rPr lang="en-US" sz="1600" b="1" dirty="0">
                <a:solidFill>
                  <a:srgbClr val="0F62A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Hoje
</a:t>
            </a:r>
            <a:endParaRPr lang="en-US" sz="1600" dirty="0"/>
          </a:p>
          <a:p>
            <a:pPr indent="0" marL="0">
              <a:spcAft>
                <a:spcPts val="300"/>
              </a:spcAft>
              <a:buNone/>
            </a:pPr>
            <a:r>
              <a:rPr lang="en-US" sz="145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observatório está no ar com a IA “Pergunte à lei” — aponte a câmera para o QR e pergunte do seu celular, agora</a:t>
            </a:r>
            <a:endParaRPr lang="en-US" sz="1600" dirty="0"/>
          </a:p>
        </p:txBody>
      </p:sp>
      <p:sp>
        <p:nvSpPr>
          <p:cNvPr id="11" name="Shape 8"/>
          <p:cNvSpPr/>
          <p:nvPr/>
        </p:nvSpPr>
        <p:spPr>
          <a:xfrm>
            <a:off x="548640" y="3291840"/>
            <a:ext cx="502920" cy="502920"/>
          </a:xfrm>
          <a:prstGeom prst="ellipse">
            <a:avLst/>
          </a:prstGeom>
          <a:solidFill>
            <a:srgbClr val="0F62AC"/>
          </a:solidFill>
          <a:ln/>
        </p:spPr>
      </p:sp>
      <p:sp>
        <p:nvSpPr>
          <p:cNvPr id="12" name="Text 9"/>
          <p:cNvSpPr/>
          <p:nvPr/>
        </p:nvSpPr>
        <p:spPr>
          <a:xfrm>
            <a:off x="548640" y="3273552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13" name="Text 10"/>
          <p:cNvSpPr/>
          <p:nvPr/>
        </p:nvSpPr>
        <p:spPr>
          <a:xfrm>
            <a:off x="1325880" y="3200400"/>
            <a:ext cx="822960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300"/>
              </a:spcAft>
              <a:buNone/>
            </a:pPr>
            <a:r>
              <a:rPr lang="en-US" sz="1600" b="1" dirty="0">
                <a:solidFill>
                  <a:srgbClr val="0F62A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Próximas semanas
</a:t>
            </a:r>
            <a:endParaRPr lang="en-US" sz="1600" dirty="0"/>
          </a:p>
          <a:p>
            <a:pPr indent="0" marL="0">
              <a:spcAft>
                <a:spcPts val="300"/>
              </a:spcAft>
              <a:buNone/>
            </a:pPr>
            <a:r>
              <a:rPr lang="en-US" sz="145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Conversa técnica com a equipe do plano e a Prefeitura: o que faria diferença já na votação e no primeiro ano?</a:t>
            </a:r>
            <a:endParaRPr lang="en-US" sz="1600" dirty="0"/>
          </a:p>
        </p:txBody>
      </p:sp>
      <p:sp>
        <p:nvSpPr>
          <p:cNvPr id="14" name="Shape 11"/>
          <p:cNvSpPr/>
          <p:nvPr/>
        </p:nvSpPr>
        <p:spPr>
          <a:xfrm>
            <a:off x="548640" y="4663440"/>
            <a:ext cx="502920" cy="502920"/>
          </a:xfrm>
          <a:prstGeom prst="ellipse">
            <a:avLst/>
          </a:prstGeom>
          <a:solidFill>
            <a:srgbClr val="1DB954"/>
          </a:solidFill>
          <a:ln/>
        </p:spPr>
      </p:sp>
      <p:sp>
        <p:nvSpPr>
          <p:cNvPr id="15" name="Text 12"/>
          <p:cNvSpPr/>
          <p:nvPr/>
        </p:nvSpPr>
        <p:spPr>
          <a:xfrm>
            <a:off x="548640" y="4645152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6" name="Text 13"/>
          <p:cNvSpPr/>
          <p:nvPr/>
        </p:nvSpPr>
        <p:spPr>
          <a:xfrm>
            <a:off x="1325880" y="4572000"/>
            <a:ext cx="822960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300"/>
              </a:spcAft>
              <a:buNone/>
            </a:pPr>
            <a:r>
              <a:rPr lang="en-US" sz="1600" b="1" dirty="0">
                <a:solidFill>
                  <a:srgbClr val="0E8A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Piloto
</a:t>
            </a:r>
            <a:endParaRPr lang="en-US" sz="1600" dirty="0"/>
          </a:p>
          <a:p>
            <a:pPr indent="0" marL="0">
              <a:spcAft>
                <a:spcPts val="300"/>
              </a:spcAft>
              <a:buNone/>
            </a:pPr>
            <a:r>
              <a:rPr lang="en-US" sz="145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escopo enxuto e mensurável — por exemplo, assistente do plano + semáforo das regulamentações operando desde a sanção da lei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B4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103120"/>
            <a:ext cx="91440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Obrigado.</a:t>
            </a:r>
            <a:endParaRPr lang="en-US" sz="5400" dirty="0"/>
          </a:p>
        </p:txBody>
      </p:sp>
      <p:sp>
        <p:nvSpPr>
          <p:cNvPr id="3" name="Text 1"/>
          <p:cNvSpPr/>
          <p:nvPr/>
        </p:nvSpPr>
        <p:spPr>
          <a:xfrm>
            <a:off x="548640" y="3200400"/>
            <a:ext cx="10058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D7E5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 o plano de Bonito 2026–2036 se torne </a:t>
            </a:r>
            <a:pPr indent="0" marL="0">
              <a:buNone/>
            </a:pPr>
            <a:r>
              <a:rPr lang="en-US" sz="2200" b="1" dirty="0">
                <a:solidFill>
                  <a:srgbClr val="1DB95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referência nacional de implementação.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548640" y="4206240"/>
            <a:ext cx="11064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9DC3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Prof. Aurélio Murta · Universidade Federal Fluminense · aureliomurta@id.uff.br · </a:t>
            </a:r>
            <a:pPr indent="0" marL="0">
              <a:buNone/>
            </a:pPr>
            <a:r>
              <a:rPr lang="en-US" sz="1400" b="1" dirty="0">
                <a:solidFill>
                  <a:srgbClr val="D7E5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(21) 99344-3030 (WhatsApp)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9445752" y="3977640"/>
            <a:ext cx="2103120" cy="2514600"/>
          </a:xfrm>
          <a:prstGeom prst="roundRect">
            <a:avLst>
              <a:gd name="adj" fmla="val 5217"/>
            </a:avLst>
          </a:prstGeom>
          <a:solidFill>
            <a:srgbClr val="FFFFFF"/>
          </a:solidFill>
          <a:ln/>
        </p:spPr>
      </p:sp>
      <p:pic>
        <p:nvPicPr>
          <p:cNvPr id="6" name="Image 0" descr="C:\Users\Usuario\AppData\Local\Temp\claude\g--Meu-Drive-Diversos-IA--Claude-Code-Visual-Studio-IVIG-Solu--es-Urbanas-Contempor-neas\39d27393-cd9f-489c-b03d-ae7a308a57f7\scratchpad\qr-observatori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82912" y="4114800"/>
            <a:ext cx="1828800" cy="182880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9445752" y="5989320"/>
            <a:ext cx="21031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0B4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observa.bonito.aureliomurta.ia.br</a:t>
            </a:r>
            <a:endParaRPr lang="en-US" sz="1150" dirty="0"/>
          </a:p>
        </p:txBody>
      </p:sp>
      <p:pic>
        <p:nvPicPr>
          <p:cNvPr id="8" name="Image 1" descr="C:\Users\Usuario\AppData\Local\Temp\claude\g--Meu-Drive-Diversos-IA--Claude-Code-Visual-Studio-IVIG-Solu--es-Urbanas-Contempor-neas\39d27393-cd9f-489c-b03d-ae7a308a57f7\scratchpad\logo-uff-branco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5577840"/>
            <a:ext cx="1709928" cy="87782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17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2026-10-08T02:28:50Z</dcterms:created>
  <dcterms:modified xsi:type="dcterms:W3CDTF">2026-10-08T02:28:50Z</dcterms:modified>
</cp:coreProperties>
</file>